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emf" ContentType="image/x-emf"/>
  <Default Extension="vml" ContentType="application/vnd.openxmlformats-officedocument.vmlDrawing"/>
  <Default Extension="xls" ContentType="application/vnd.ms-excel"/>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embeddings/oleObject1.bin" ContentType="application/vnd.openxmlformats-officedocument.oleObject"/>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92" r:id="rId7"/>
    <p:sldId id="261" r:id="rId8"/>
    <p:sldId id="262" r:id="rId9"/>
    <p:sldId id="263" r:id="rId10"/>
    <p:sldId id="266" r:id="rId11"/>
    <p:sldId id="270" r:id="rId12"/>
    <p:sldId id="267" r:id="rId13"/>
    <p:sldId id="268" r:id="rId14"/>
    <p:sldId id="269" r:id="rId15"/>
    <p:sldId id="265" r:id="rId16"/>
    <p:sldId id="264" r:id="rId17"/>
    <p:sldId id="271" r:id="rId18"/>
    <p:sldId id="272" r:id="rId19"/>
    <p:sldId id="273" r:id="rId20"/>
    <p:sldId id="274" r:id="rId21"/>
    <p:sldId id="275" r:id="rId22"/>
    <p:sldId id="276" r:id="rId23"/>
    <p:sldId id="277" r:id="rId24"/>
    <p:sldId id="278" r:id="rId25"/>
    <p:sldId id="279" r:id="rId26"/>
    <p:sldId id="280" r:id="rId27"/>
    <p:sldId id="281" r:id="rId28"/>
    <p:sldId id="283" r:id="rId29"/>
    <p:sldId id="284" r:id="rId30"/>
    <p:sldId id="285" r:id="rId31"/>
    <p:sldId id="282" r:id="rId32"/>
    <p:sldId id="289" r:id="rId33"/>
    <p:sldId id="288" r:id="rId34"/>
    <p:sldId id="290" r:id="rId35"/>
    <p:sldId id="291" r:id="rId36"/>
    <p:sldId id="286" r:id="rId37"/>
    <p:sldId id="287" r:id="rId38"/>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75" d="100"/>
          <a:sy n="75" d="100"/>
        </p:scale>
        <p:origin x="-680" y="-1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2192"/>
    </p:cViewPr>
  </p:sorter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printerSettings" Target="printerSettings/printerSettings1.bin"/><Relationship Id="rId40" Type="http://schemas.openxmlformats.org/officeDocument/2006/relationships/presProps" Target="presProps.xml"/><Relationship Id="rId41" Type="http://schemas.openxmlformats.org/officeDocument/2006/relationships/viewProps" Target="viewProps.xml"/><Relationship Id="rId42" Type="http://schemas.openxmlformats.org/officeDocument/2006/relationships/theme" Target="theme/theme1.xml"/><Relationship Id="rId43"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et modifiez le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BB5C752A-8AAB-4E44-BBA8-BF3DCDA015CE}" type="datetimeFigureOut">
              <a:rPr lang="fr-FR" smtClean="0"/>
              <a:t>14/04/16</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17627621-EBDD-6945-B755-72A52D875A8B}" type="slidenum">
              <a:rPr lang="fr-FR" smtClean="0"/>
              <a:t>‹#›</a:t>
            </a:fld>
            <a:endParaRPr lang="fr-FR" dirty="0"/>
          </a:p>
        </p:txBody>
      </p:sp>
    </p:spTree>
    <p:extLst>
      <p:ext uri="{BB962C8B-B14F-4D97-AF65-F5344CB8AC3E}">
        <p14:creationId xmlns:p14="http://schemas.microsoft.com/office/powerpoint/2010/main" val="2343263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B5C752A-8AAB-4E44-BBA8-BF3DCDA015CE}" type="datetimeFigureOut">
              <a:rPr lang="fr-FR" smtClean="0"/>
              <a:t>14/04/16</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17627621-EBDD-6945-B755-72A52D875A8B}" type="slidenum">
              <a:rPr lang="fr-FR" smtClean="0"/>
              <a:t>‹#›</a:t>
            </a:fld>
            <a:endParaRPr lang="fr-FR" dirty="0"/>
          </a:p>
        </p:txBody>
      </p:sp>
    </p:spTree>
    <p:extLst>
      <p:ext uri="{BB962C8B-B14F-4D97-AF65-F5344CB8AC3E}">
        <p14:creationId xmlns:p14="http://schemas.microsoft.com/office/powerpoint/2010/main" val="8657584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et modifiez le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B5C752A-8AAB-4E44-BBA8-BF3DCDA015CE}" type="datetimeFigureOut">
              <a:rPr lang="fr-FR" smtClean="0"/>
              <a:t>14/04/16</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17627621-EBDD-6945-B755-72A52D875A8B}" type="slidenum">
              <a:rPr lang="fr-FR" smtClean="0"/>
              <a:t>‹#›</a:t>
            </a:fld>
            <a:endParaRPr lang="fr-FR" dirty="0"/>
          </a:p>
        </p:txBody>
      </p:sp>
    </p:spTree>
    <p:extLst>
      <p:ext uri="{BB962C8B-B14F-4D97-AF65-F5344CB8AC3E}">
        <p14:creationId xmlns:p14="http://schemas.microsoft.com/office/powerpoint/2010/main" val="40879761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B5C752A-8AAB-4E44-BBA8-BF3DCDA015CE}" type="datetimeFigureOut">
              <a:rPr lang="fr-FR" smtClean="0"/>
              <a:t>14/04/16</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17627621-EBDD-6945-B755-72A52D875A8B}" type="slidenum">
              <a:rPr lang="fr-FR" smtClean="0"/>
              <a:t>‹#›</a:t>
            </a:fld>
            <a:endParaRPr lang="fr-FR" dirty="0"/>
          </a:p>
        </p:txBody>
      </p:sp>
    </p:spTree>
    <p:extLst>
      <p:ext uri="{BB962C8B-B14F-4D97-AF65-F5344CB8AC3E}">
        <p14:creationId xmlns:p14="http://schemas.microsoft.com/office/powerpoint/2010/main" val="34958510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et modifiez le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BB5C752A-8AAB-4E44-BBA8-BF3DCDA015CE}" type="datetimeFigureOut">
              <a:rPr lang="fr-FR" smtClean="0"/>
              <a:t>14/04/16</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17627621-EBDD-6945-B755-72A52D875A8B}" type="slidenum">
              <a:rPr lang="fr-FR" smtClean="0"/>
              <a:t>‹#›</a:t>
            </a:fld>
            <a:endParaRPr lang="fr-FR" dirty="0"/>
          </a:p>
        </p:txBody>
      </p:sp>
    </p:spTree>
    <p:extLst>
      <p:ext uri="{BB962C8B-B14F-4D97-AF65-F5344CB8AC3E}">
        <p14:creationId xmlns:p14="http://schemas.microsoft.com/office/powerpoint/2010/main" val="3370653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B5C752A-8AAB-4E44-BBA8-BF3DCDA015CE}" type="datetimeFigureOut">
              <a:rPr lang="fr-FR" smtClean="0"/>
              <a:t>14/04/16</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17627621-EBDD-6945-B755-72A52D875A8B}" type="slidenum">
              <a:rPr lang="fr-FR" smtClean="0"/>
              <a:t>‹#›</a:t>
            </a:fld>
            <a:endParaRPr lang="fr-FR" dirty="0"/>
          </a:p>
        </p:txBody>
      </p:sp>
    </p:spTree>
    <p:extLst>
      <p:ext uri="{BB962C8B-B14F-4D97-AF65-F5344CB8AC3E}">
        <p14:creationId xmlns:p14="http://schemas.microsoft.com/office/powerpoint/2010/main" val="29942388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et modifiez le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BB5C752A-8AAB-4E44-BBA8-BF3DCDA015CE}" type="datetimeFigureOut">
              <a:rPr lang="fr-FR" smtClean="0"/>
              <a:t>14/04/16</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17627621-EBDD-6945-B755-72A52D875A8B}" type="slidenum">
              <a:rPr lang="fr-FR" smtClean="0"/>
              <a:t>‹#›</a:t>
            </a:fld>
            <a:endParaRPr lang="fr-FR" dirty="0"/>
          </a:p>
        </p:txBody>
      </p:sp>
    </p:spTree>
    <p:extLst>
      <p:ext uri="{BB962C8B-B14F-4D97-AF65-F5344CB8AC3E}">
        <p14:creationId xmlns:p14="http://schemas.microsoft.com/office/powerpoint/2010/main" val="6085837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e la date 2"/>
          <p:cNvSpPr>
            <a:spLocks noGrp="1"/>
          </p:cNvSpPr>
          <p:nvPr>
            <p:ph type="dt" sz="half" idx="10"/>
          </p:nvPr>
        </p:nvSpPr>
        <p:spPr/>
        <p:txBody>
          <a:bodyPr/>
          <a:lstStyle/>
          <a:p>
            <a:fld id="{BB5C752A-8AAB-4E44-BBA8-BF3DCDA015CE}" type="datetimeFigureOut">
              <a:rPr lang="fr-FR" smtClean="0"/>
              <a:t>14/04/16</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17627621-EBDD-6945-B755-72A52D875A8B}" type="slidenum">
              <a:rPr lang="fr-FR" smtClean="0"/>
              <a:t>‹#›</a:t>
            </a:fld>
            <a:endParaRPr lang="fr-FR" dirty="0"/>
          </a:p>
        </p:txBody>
      </p:sp>
    </p:spTree>
    <p:extLst>
      <p:ext uri="{BB962C8B-B14F-4D97-AF65-F5344CB8AC3E}">
        <p14:creationId xmlns:p14="http://schemas.microsoft.com/office/powerpoint/2010/main" val="3445545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B5C752A-8AAB-4E44-BBA8-BF3DCDA015CE}" type="datetimeFigureOut">
              <a:rPr lang="fr-FR" smtClean="0"/>
              <a:t>14/04/16</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17627621-EBDD-6945-B755-72A52D875A8B}" type="slidenum">
              <a:rPr lang="fr-FR" smtClean="0"/>
              <a:t>‹#›</a:t>
            </a:fld>
            <a:endParaRPr lang="fr-FR" dirty="0"/>
          </a:p>
        </p:txBody>
      </p:sp>
    </p:spTree>
    <p:extLst>
      <p:ext uri="{BB962C8B-B14F-4D97-AF65-F5344CB8AC3E}">
        <p14:creationId xmlns:p14="http://schemas.microsoft.com/office/powerpoint/2010/main" val="13155965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et modifiez le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B5C752A-8AAB-4E44-BBA8-BF3DCDA015CE}" type="datetimeFigureOut">
              <a:rPr lang="fr-FR" smtClean="0"/>
              <a:t>14/04/16</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17627621-EBDD-6945-B755-72A52D875A8B}" type="slidenum">
              <a:rPr lang="fr-FR" smtClean="0"/>
              <a:t>‹#›</a:t>
            </a:fld>
            <a:endParaRPr lang="fr-FR" dirty="0"/>
          </a:p>
        </p:txBody>
      </p:sp>
    </p:spTree>
    <p:extLst>
      <p:ext uri="{BB962C8B-B14F-4D97-AF65-F5344CB8AC3E}">
        <p14:creationId xmlns:p14="http://schemas.microsoft.com/office/powerpoint/2010/main" val="29763422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et modifiez le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B5C752A-8AAB-4E44-BBA8-BF3DCDA015CE}" type="datetimeFigureOut">
              <a:rPr lang="fr-FR" smtClean="0"/>
              <a:t>14/04/16</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17627621-EBDD-6945-B755-72A52D875A8B}" type="slidenum">
              <a:rPr lang="fr-FR" smtClean="0"/>
              <a:t>‹#›</a:t>
            </a:fld>
            <a:endParaRPr lang="fr-FR" dirty="0"/>
          </a:p>
        </p:txBody>
      </p:sp>
    </p:spTree>
    <p:extLst>
      <p:ext uri="{BB962C8B-B14F-4D97-AF65-F5344CB8AC3E}">
        <p14:creationId xmlns:p14="http://schemas.microsoft.com/office/powerpoint/2010/main" val="31511869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et modifiez le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5C752A-8AAB-4E44-BBA8-BF3DCDA015CE}" type="datetimeFigureOut">
              <a:rPr lang="fr-FR" smtClean="0"/>
              <a:t>14/04/16</a:t>
            </a:fld>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627621-EBDD-6945-B755-72A52D875A8B}" type="slidenum">
              <a:rPr lang="fr-FR" smtClean="0"/>
              <a:t>‹#›</a:t>
            </a:fld>
            <a:endParaRPr lang="fr-FR" dirty="0"/>
          </a:p>
        </p:txBody>
      </p:sp>
    </p:spTree>
    <p:extLst>
      <p:ext uri="{BB962C8B-B14F-4D97-AF65-F5344CB8AC3E}">
        <p14:creationId xmlns:p14="http://schemas.microsoft.com/office/powerpoint/2010/main" val="22346394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bin"/><Relationship Id="rId4" Type="http://schemas.openxmlformats.org/officeDocument/2006/relationships/oleObject" Target="../embeddings/Feuille_Microsoft_Excel_97_-_20041.xls"/><Relationship Id="rId5" Type="http://schemas.openxmlformats.org/officeDocument/2006/relationships/image" Target="../media/image2.png"/><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en-GB" dirty="0" smtClean="0">
                <a:solidFill>
                  <a:srgbClr val="FF0000"/>
                </a:solidFill>
              </a:rPr>
              <a:t>W</a:t>
            </a:r>
            <a:r>
              <a:rPr lang="en-GB" dirty="0" smtClean="0">
                <a:solidFill>
                  <a:srgbClr val="0000FF"/>
                </a:solidFill>
              </a:rPr>
              <a:t>A</a:t>
            </a:r>
            <a:r>
              <a:rPr lang="en-GB" dirty="0" smtClean="0">
                <a:solidFill>
                  <a:srgbClr val="008000"/>
                </a:solidFill>
              </a:rPr>
              <a:t>G</a:t>
            </a:r>
            <a:r>
              <a:rPr lang="en-GB" dirty="0" smtClean="0">
                <a:solidFill>
                  <a:srgbClr val="FF6600"/>
                </a:solidFill>
              </a:rPr>
              <a:t>E</a:t>
            </a:r>
            <a:r>
              <a:rPr lang="en-GB" dirty="0" smtClean="0"/>
              <a:t/>
            </a:r>
            <a:br>
              <a:rPr lang="en-GB" dirty="0" smtClean="0"/>
            </a:br>
            <a:r>
              <a:rPr lang="en-GB" dirty="0" smtClean="0"/>
              <a:t>Initial meeting (Kick off)</a:t>
            </a:r>
            <a:br>
              <a:rPr lang="en-GB" dirty="0" smtClean="0"/>
            </a:br>
            <a:r>
              <a:rPr lang="en-GB" dirty="0" smtClean="0"/>
              <a:t>General presentation</a:t>
            </a:r>
            <a:br>
              <a:rPr lang="en-GB" dirty="0" smtClean="0"/>
            </a:br>
            <a:endParaRPr lang="en-GB" dirty="0"/>
          </a:p>
        </p:txBody>
      </p:sp>
      <p:sp>
        <p:nvSpPr>
          <p:cNvPr id="3" name="Sous-titre 2"/>
          <p:cNvSpPr>
            <a:spLocks noGrp="1"/>
          </p:cNvSpPr>
          <p:nvPr>
            <p:ph type="subTitle" idx="1"/>
          </p:nvPr>
        </p:nvSpPr>
        <p:spPr/>
        <p:txBody>
          <a:bodyPr>
            <a:normAutofit/>
          </a:bodyPr>
          <a:lstStyle/>
          <a:p>
            <a:r>
              <a:rPr lang="en-GB" sz="2800" dirty="0" smtClean="0"/>
              <a:t>Arras 11</a:t>
            </a:r>
            <a:r>
              <a:rPr lang="en-GB" sz="2800" baseline="30000" dirty="0" smtClean="0"/>
              <a:t>th</a:t>
            </a:r>
            <a:r>
              <a:rPr lang="en-GB" sz="2800" dirty="0" smtClean="0"/>
              <a:t> March 2016</a:t>
            </a:r>
            <a:endParaRPr lang="fr-FR" sz="2800" dirty="0" smtClean="0"/>
          </a:p>
          <a:p>
            <a:r>
              <a:rPr lang="fr-FR" sz="2800" dirty="0" smtClean="0"/>
              <a:t>Université d’Artois</a:t>
            </a:r>
          </a:p>
          <a:p>
            <a:r>
              <a:rPr lang="fr-FR" sz="2800" dirty="0" smtClean="0"/>
              <a:t>Maison de la Recherche</a:t>
            </a:r>
            <a:endParaRPr lang="fr-FR" sz="2800" dirty="0"/>
          </a:p>
        </p:txBody>
      </p:sp>
    </p:spTree>
    <p:extLst>
      <p:ext uri="{BB962C8B-B14F-4D97-AF65-F5344CB8AC3E}">
        <p14:creationId xmlns:p14="http://schemas.microsoft.com/office/powerpoint/2010/main" val="330735379"/>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GB" sz="3200" dirty="0" smtClean="0">
                <a:solidFill>
                  <a:srgbClr val="FF0000"/>
                </a:solidFill>
              </a:rPr>
              <a:t>2. The global convergence of average wage</a:t>
            </a:r>
            <a:endParaRPr lang="en-GB" sz="3200" dirty="0">
              <a:solidFill>
                <a:srgbClr val="FF0000"/>
              </a:solidFill>
            </a:endParaRPr>
          </a:p>
        </p:txBody>
      </p:sp>
      <p:sp>
        <p:nvSpPr>
          <p:cNvPr id="3" name="Espace réservé du contenu 2"/>
          <p:cNvSpPr>
            <a:spLocks noGrp="1"/>
          </p:cNvSpPr>
          <p:nvPr>
            <p:ph idx="1"/>
          </p:nvPr>
        </p:nvSpPr>
        <p:spPr/>
        <p:txBody>
          <a:bodyPr>
            <a:normAutofit fontScale="85000" lnSpcReduction="20000"/>
          </a:bodyPr>
          <a:lstStyle/>
          <a:p>
            <a:r>
              <a:rPr lang="en-GB" dirty="0"/>
              <a:t>Trend to international price </a:t>
            </a:r>
            <a:r>
              <a:rPr lang="en-GB" dirty="0" smtClean="0"/>
              <a:t>of work equalization </a:t>
            </a:r>
            <a:r>
              <a:rPr lang="en-GB" dirty="0"/>
              <a:t>through trade and economic </a:t>
            </a:r>
            <a:r>
              <a:rPr lang="en-GB" dirty="0" smtClean="0"/>
              <a:t>globalisation</a:t>
            </a:r>
          </a:p>
          <a:p>
            <a:r>
              <a:rPr lang="en-GB" dirty="0" smtClean="0"/>
              <a:t>Heckscher</a:t>
            </a:r>
            <a:r>
              <a:rPr lang="en-GB" dirty="0"/>
              <a:t>-</a:t>
            </a:r>
            <a:r>
              <a:rPr lang="en-GB" dirty="0" smtClean="0"/>
              <a:t>Ohlin-Samuelson theorems on the </a:t>
            </a:r>
            <a:r>
              <a:rPr lang="en-GB" dirty="0"/>
              <a:t>processes and the exchange </a:t>
            </a:r>
            <a:r>
              <a:rPr lang="en-GB" dirty="0" smtClean="0"/>
              <a:t>structure and </a:t>
            </a:r>
            <a:r>
              <a:rPr lang="en-GB" dirty="0"/>
              <a:t>on the remuneration of </a:t>
            </a:r>
            <a:r>
              <a:rPr lang="en-GB" dirty="0" smtClean="0"/>
              <a:t>factors.</a:t>
            </a:r>
          </a:p>
          <a:p>
            <a:r>
              <a:rPr lang="en-GB" dirty="0" smtClean="0"/>
              <a:t>International </a:t>
            </a:r>
            <a:r>
              <a:rPr lang="en-GB" dirty="0"/>
              <a:t>trade will cause the equalization of relative and absolute revenues of homogeneous factors between nations: wage equalization of engineers between them, workers between them etc. equalization in income of homogeneous capital (with same capital productivity and same risk) for all countries that trade. </a:t>
            </a:r>
          </a:p>
        </p:txBody>
      </p:sp>
    </p:spTree>
    <p:extLst>
      <p:ext uri="{BB962C8B-B14F-4D97-AF65-F5344CB8AC3E}">
        <p14:creationId xmlns:p14="http://schemas.microsoft.com/office/powerpoint/2010/main" val="4251936135"/>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en-GB" sz="2800" dirty="0" smtClean="0">
                <a:solidFill>
                  <a:srgbClr val="000000"/>
                </a:solidFill>
                <a:latin typeface="Lucida Grande"/>
                <a:ea typeface="Lucida Grande"/>
                <a:cs typeface="Lucida Grande"/>
              </a:rPr>
              <a:t>Global monthly average wage distribution in 2000 and 2012 (2012 PPP$). </a:t>
            </a:r>
            <a:br>
              <a:rPr lang="en-GB" sz="2800" dirty="0" smtClean="0">
                <a:solidFill>
                  <a:srgbClr val="000000"/>
                </a:solidFill>
                <a:latin typeface="Lucida Grande"/>
                <a:ea typeface="Lucida Grande"/>
                <a:cs typeface="Lucida Grande"/>
              </a:rPr>
            </a:br>
            <a:r>
              <a:rPr lang="en-GB" sz="2400" dirty="0" smtClean="0">
                <a:solidFill>
                  <a:srgbClr val="000000"/>
                </a:solidFill>
                <a:latin typeface="Lucida Grande"/>
                <a:ea typeface="Lucida Grande"/>
                <a:cs typeface="Lucida Grande"/>
              </a:rPr>
              <a:t>Source: BIT, </a:t>
            </a:r>
            <a:r>
              <a:rPr lang="en-GB" sz="2400" i="1" dirty="0" smtClean="0">
                <a:solidFill>
                  <a:srgbClr val="000000"/>
                </a:solidFill>
                <a:latin typeface="Lucida Grande"/>
                <a:ea typeface="Lucida Grande"/>
                <a:cs typeface="Lucida Grande"/>
              </a:rPr>
              <a:t>Global Wage Report</a:t>
            </a:r>
            <a:r>
              <a:rPr lang="en-GB" sz="2400" dirty="0" smtClean="0">
                <a:solidFill>
                  <a:srgbClr val="000000"/>
                </a:solidFill>
                <a:latin typeface="Lucida Grande"/>
                <a:ea typeface="Lucida Grande"/>
                <a:cs typeface="Lucida Grande"/>
              </a:rPr>
              <a:t>, 2014-15, Graph 19</a:t>
            </a:r>
            <a:endParaRPr lang="en-GB" sz="2400" dirty="0"/>
          </a:p>
        </p:txBody>
      </p:sp>
      <p:pic>
        <p:nvPicPr>
          <p:cNvPr id="4"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l="-16551" r="-16551"/>
          <a:stretch>
            <a:fillRect/>
          </a:stretch>
        </p:blipFill>
        <p:spPr bwMode="auto">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6816844"/>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GB" sz="3200" dirty="0" smtClean="0">
                <a:solidFill>
                  <a:srgbClr val="FF0000"/>
                </a:solidFill>
              </a:rPr>
              <a:t>3.Gender wage gap</a:t>
            </a:r>
            <a:endParaRPr lang="en-GB" sz="3200" dirty="0">
              <a:solidFill>
                <a:srgbClr val="FF0000"/>
              </a:solidFill>
            </a:endParaRPr>
          </a:p>
        </p:txBody>
      </p:sp>
      <p:sp>
        <p:nvSpPr>
          <p:cNvPr id="3" name="Espace réservé du contenu 2"/>
          <p:cNvSpPr>
            <a:spLocks noGrp="1"/>
          </p:cNvSpPr>
          <p:nvPr>
            <p:ph idx="1"/>
          </p:nvPr>
        </p:nvSpPr>
        <p:spPr/>
        <p:txBody>
          <a:bodyPr>
            <a:normAutofit fontScale="85000" lnSpcReduction="10000"/>
          </a:bodyPr>
          <a:lstStyle/>
          <a:p>
            <a:r>
              <a:rPr lang="en-GB" dirty="0" smtClean="0"/>
              <a:t>Currently, the monthly gender wage gap would be about 45% in Azerbaijan, 42% in Georgia, 40% in Tajikistan, 39% in Russia, 34% in Israel, </a:t>
            </a:r>
          </a:p>
          <a:p>
            <a:r>
              <a:rPr lang="en-GB" dirty="0" smtClean="0"/>
              <a:t>But 25% in Canada, around 20 % in Germany, about 18% in the USA and 15% in Poland. </a:t>
            </a:r>
          </a:p>
          <a:p>
            <a:r>
              <a:rPr lang="en-GB" dirty="0" smtClean="0"/>
              <a:t>In India, in the formal sector, the gap is currently 25%, but it was 45% in the 1990s; it varies considerably from one Indian state to another, age and qualification. But it is the formal sector: women are still working heavily in the informal sector and in rural areas, where wage differentials of 30 to 50% with men are plausible</a:t>
            </a:r>
            <a:endParaRPr lang="en-GB" dirty="0"/>
          </a:p>
        </p:txBody>
      </p:sp>
    </p:spTree>
    <p:extLst>
      <p:ext uri="{BB962C8B-B14F-4D97-AF65-F5344CB8AC3E}">
        <p14:creationId xmlns:p14="http://schemas.microsoft.com/office/powerpoint/2010/main" val="1160981943"/>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endParaRPr lang="en-GB" sz="3200" dirty="0"/>
          </a:p>
        </p:txBody>
      </p:sp>
      <p:sp>
        <p:nvSpPr>
          <p:cNvPr id="3" name="Espace réservé du contenu 2"/>
          <p:cNvSpPr>
            <a:spLocks noGrp="1"/>
          </p:cNvSpPr>
          <p:nvPr>
            <p:ph idx="1"/>
          </p:nvPr>
        </p:nvSpPr>
        <p:spPr/>
        <p:txBody>
          <a:bodyPr>
            <a:normAutofit fontScale="92500" lnSpcReduction="20000"/>
          </a:bodyPr>
          <a:lstStyle/>
          <a:p>
            <a:r>
              <a:rPr lang="en-GB" dirty="0" smtClean="0"/>
              <a:t>In emerging and developing countries, the gap men / women is higher, between 40 and 50%, because women are less qualified, occupy most rural employment and in the informal economy. With the economic and social acceleration, job structure moves to the industry, cities, services and technologies; the gap may increase if the qualification of women has changed little or conversely decrease if the qualification of women follows the general development. The narrowing of the gap can function as a social development index of the country</a:t>
            </a:r>
            <a:endParaRPr lang="en-GB" dirty="0"/>
          </a:p>
        </p:txBody>
      </p:sp>
    </p:spTree>
    <p:extLst>
      <p:ext uri="{BB962C8B-B14F-4D97-AF65-F5344CB8AC3E}">
        <p14:creationId xmlns:p14="http://schemas.microsoft.com/office/powerpoint/2010/main" val="3907154960"/>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GB" sz="3200" dirty="0" smtClean="0"/>
              <a:t>An interesting hypothesis: the historical decline in the gender wage gap in advanced countries (f. e. France) since 1950.</a:t>
            </a:r>
            <a:endParaRPr lang="en-GB" sz="3200" dirty="0"/>
          </a:p>
        </p:txBody>
      </p:sp>
      <p:graphicFrame>
        <p:nvGraphicFramePr>
          <p:cNvPr id="4" name="Espace réservé du contenu 2"/>
          <p:cNvGraphicFramePr>
            <a:graphicFrameLocks noGrp="1"/>
          </p:cNvGraphicFramePr>
          <p:nvPr>
            <p:ph idx="1"/>
          </p:nvPr>
        </p:nvGraphicFramePr>
        <p:xfrm>
          <a:off x="498788" y="1600200"/>
          <a:ext cx="8146423" cy="4525963"/>
        </p:xfrm>
        <a:graphic>
          <a:graphicData uri="http://schemas.openxmlformats.org/presentationml/2006/ole">
            <mc:AlternateContent xmlns:mc="http://schemas.openxmlformats.org/markup-compatibility/2006">
              <mc:Choice xmlns:v="urn:schemas-microsoft-com:vml" Requires="v">
                <p:oleObj spid="_x0000_s1083" r:id="rId4" imgW="8326448" imgH="4626482" progId="Excel.Chart.8">
                  <p:embed/>
                </p:oleObj>
              </mc:Choice>
              <mc:Fallback>
                <p:oleObj r:id="rId4" imgW="8326448" imgH="4626482" progId="Excel.Chart.8">
                  <p:embed/>
                  <p:pic>
                    <p:nvPicPr>
                      <p:cNvPr id="0" name=""/>
                      <p:cNvPicPr>
                        <a:picLocks noGrp="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8788" y="1600200"/>
                        <a:ext cx="8146423"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208317510"/>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GB" sz="3200" dirty="0" smtClean="0">
                <a:solidFill>
                  <a:srgbClr val="FF0000"/>
                </a:solidFill>
              </a:rPr>
              <a:t>4. Immigration, migrations and wage</a:t>
            </a:r>
            <a:r>
              <a:rPr lang="fr-FR" sz="3200" dirty="0" smtClean="0">
                <a:solidFill>
                  <a:srgbClr val="FF0000"/>
                </a:solidFill>
                <a:effectLst/>
              </a:rPr>
              <a:t> </a:t>
            </a:r>
            <a:endParaRPr lang="en-GB" sz="3200" dirty="0">
              <a:solidFill>
                <a:srgbClr val="FF0000"/>
              </a:solidFill>
            </a:endParaRPr>
          </a:p>
        </p:txBody>
      </p:sp>
      <p:sp>
        <p:nvSpPr>
          <p:cNvPr id="3" name="Espace réservé du contenu 2"/>
          <p:cNvSpPr>
            <a:spLocks noGrp="1"/>
          </p:cNvSpPr>
          <p:nvPr>
            <p:ph idx="1"/>
          </p:nvPr>
        </p:nvSpPr>
        <p:spPr/>
        <p:txBody>
          <a:bodyPr>
            <a:normAutofit fontScale="77500" lnSpcReduction="20000"/>
          </a:bodyPr>
          <a:lstStyle/>
          <a:p>
            <a:r>
              <a:rPr lang="en-GB" dirty="0" smtClean="0"/>
              <a:t>A </a:t>
            </a:r>
            <a:r>
              <a:rPr lang="en-GB" dirty="0"/>
              <a:t>very important topic for the EU. </a:t>
            </a:r>
            <a:endParaRPr lang="en-GB" dirty="0" smtClean="0"/>
          </a:p>
          <a:p>
            <a:r>
              <a:rPr lang="en-GB" dirty="0" smtClean="0"/>
              <a:t>Our problematic </a:t>
            </a:r>
            <a:r>
              <a:rPr lang="en-GB" dirty="0"/>
              <a:t>of salaries crosses the salary issue in the Mediterranean and Arab </a:t>
            </a:r>
            <a:r>
              <a:rPr lang="en-GB" dirty="0" smtClean="0"/>
              <a:t>countries (little studied). </a:t>
            </a:r>
          </a:p>
          <a:p>
            <a:r>
              <a:rPr lang="en-GB" dirty="0" smtClean="0"/>
              <a:t>The Mediterranean </a:t>
            </a:r>
            <a:r>
              <a:rPr lang="en-GB" dirty="0"/>
              <a:t>is the contact area of the world, where wages contrasts are the highest (1 to 8 Nominal between Maghreb and France, 1 to 4 PPP for example). </a:t>
            </a:r>
            <a:endParaRPr lang="en-GB" dirty="0" smtClean="0"/>
          </a:p>
          <a:p>
            <a:r>
              <a:rPr lang="en-GB" dirty="0" smtClean="0"/>
              <a:t>Can </a:t>
            </a:r>
            <a:r>
              <a:rPr lang="en-GB" dirty="0"/>
              <a:t>be carried out more differentiated calculation of gaps between countries, gender, sectors etc. We have, for example, studies in Morocco on the motivations of </a:t>
            </a:r>
            <a:r>
              <a:rPr lang="en-GB" dirty="0" smtClean="0"/>
              <a:t>emigrants, </a:t>
            </a:r>
            <a:r>
              <a:rPr lang="en-GB" dirty="0"/>
              <a:t>their </a:t>
            </a:r>
            <a:r>
              <a:rPr lang="en-GB" dirty="0" smtClean="0"/>
              <a:t>hoped financial </a:t>
            </a:r>
            <a:r>
              <a:rPr lang="en-GB" dirty="0"/>
              <a:t>strategy, they’re minimizing of social risks induced by migration (migrant decommissioning effect in the country of arrival)</a:t>
            </a:r>
            <a:r>
              <a:rPr lang="fr-FR" dirty="0" smtClean="0">
                <a:effectLst/>
              </a:rPr>
              <a:t> </a:t>
            </a:r>
            <a:endParaRPr lang="en-GB" dirty="0"/>
          </a:p>
        </p:txBody>
      </p:sp>
    </p:spTree>
    <p:extLst>
      <p:ext uri="{BB962C8B-B14F-4D97-AF65-F5344CB8AC3E}">
        <p14:creationId xmlns:p14="http://schemas.microsoft.com/office/powerpoint/2010/main" val="4255377736"/>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0"/>
            <a:r>
              <a:rPr lang="en-GB" sz="3200" dirty="0" smtClean="0">
                <a:solidFill>
                  <a:srgbClr val="FF0000"/>
                </a:solidFill>
              </a:rPr>
              <a:t>5. Decent living wage</a:t>
            </a:r>
            <a:r>
              <a:rPr lang="en-GB" sz="3200" dirty="0" smtClean="0"/>
              <a:t> </a:t>
            </a:r>
            <a:br>
              <a:rPr lang="en-GB" sz="3200" dirty="0" smtClean="0"/>
            </a:br>
            <a:r>
              <a:rPr lang="en-GB" sz="3200" dirty="0" smtClean="0"/>
              <a:t>(empirical analyse)</a:t>
            </a:r>
            <a:endParaRPr lang="en-GB" sz="3200" dirty="0"/>
          </a:p>
        </p:txBody>
      </p:sp>
      <p:sp>
        <p:nvSpPr>
          <p:cNvPr id="3" name="Espace réservé du contenu 2"/>
          <p:cNvSpPr>
            <a:spLocks noGrp="1"/>
          </p:cNvSpPr>
          <p:nvPr>
            <p:ph idx="1"/>
          </p:nvPr>
        </p:nvSpPr>
        <p:spPr/>
        <p:txBody>
          <a:bodyPr>
            <a:normAutofit fontScale="77500" lnSpcReduction="20000"/>
          </a:bodyPr>
          <a:lstStyle/>
          <a:p>
            <a:pPr lvl="0"/>
            <a:r>
              <a:rPr lang="en-GB" dirty="0" smtClean="0"/>
              <a:t>Akerlof and efficiency wage theory could be a starting point </a:t>
            </a:r>
          </a:p>
          <a:p>
            <a:pPr lvl="0"/>
            <a:r>
              <a:rPr lang="en-GB" dirty="0" smtClean="0"/>
              <a:t>Employees </a:t>
            </a:r>
            <a:r>
              <a:rPr lang="en-GB" dirty="0"/>
              <a:t>are usually paid at the market wage. But some companies pay their employees a little above, in order to deploy the potential that exists in the person, because this potential remains still </a:t>
            </a:r>
            <a:r>
              <a:rPr lang="en-GB" dirty="0" smtClean="0"/>
              <a:t>poorly </a:t>
            </a:r>
            <a:r>
              <a:rPr lang="en-GB" dirty="0"/>
              <a:t>developed with a simple market wage. This develops an improved work, a higher will and commitment to the company. Win-win </a:t>
            </a:r>
            <a:r>
              <a:rPr lang="en-GB" dirty="0" smtClean="0"/>
              <a:t>strategy</a:t>
            </a:r>
          </a:p>
          <a:p>
            <a:pPr lvl="0"/>
            <a:r>
              <a:rPr lang="en-GB" dirty="0" smtClean="0"/>
              <a:t>Can the gap between market wage and </a:t>
            </a:r>
            <a:r>
              <a:rPr lang="en-GB" dirty="0"/>
              <a:t>efficiency wage </a:t>
            </a:r>
            <a:r>
              <a:rPr lang="en-GB" dirty="0" smtClean="0"/>
              <a:t>defined as “</a:t>
            </a:r>
            <a:r>
              <a:rPr lang="en-GB" dirty="0"/>
              <a:t>decent wage”. </a:t>
            </a:r>
            <a:r>
              <a:rPr lang="en-GB" dirty="0" smtClean="0"/>
              <a:t>Which </a:t>
            </a:r>
            <a:r>
              <a:rPr lang="en-GB" dirty="0"/>
              <a:t>companies practice these wages? Does it work? Terms of transferability of these good practices etc.</a:t>
            </a:r>
            <a:endParaRPr lang="fr-FR" dirty="0"/>
          </a:p>
          <a:p>
            <a:endParaRPr lang="en-GB" dirty="0"/>
          </a:p>
        </p:txBody>
      </p:sp>
    </p:spTree>
    <p:extLst>
      <p:ext uri="{BB962C8B-B14F-4D97-AF65-F5344CB8AC3E}">
        <p14:creationId xmlns:p14="http://schemas.microsoft.com/office/powerpoint/2010/main" val="1849010325"/>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GB" sz="3200" b="1" dirty="0" smtClean="0"/>
              <a:t>2. Choice of call for project</a:t>
            </a:r>
            <a:endParaRPr lang="en-GB" sz="3200" b="1" dirty="0"/>
          </a:p>
        </p:txBody>
      </p:sp>
      <p:sp>
        <p:nvSpPr>
          <p:cNvPr id="3" name="Espace réservé du contenu 2"/>
          <p:cNvSpPr>
            <a:spLocks noGrp="1"/>
          </p:cNvSpPr>
          <p:nvPr>
            <p:ph idx="1"/>
          </p:nvPr>
        </p:nvSpPr>
        <p:spPr/>
        <p:txBody>
          <a:bodyPr>
            <a:normAutofit lnSpcReduction="10000"/>
          </a:bodyPr>
          <a:lstStyle/>
          <a:p>
            <a:r>
              <a:rPr lang="en-GB" dirty="0" smtClean="0">
                <a:solidFill>
                  <a:srgbClr val="008000"/>
                </a:solidFill>
              </a:rPr>
              <a:t>1. Initial choice of a H2020 Eur. Program in 2015 application</a:t>
            </a:r>
          </a:p>
          <a:p>
            <a:r>
              <a:rPr lang="en-GB" dirty="0" smtClean="0"/>
              <a:t>For </a:t>
            </a:r>
            <a:r>
              <a:rPr lang="en-GB" dirty="0"/>
              <a:t>H2020 programs </a:t>
            </a:r>
            <a:r>
              <a:rPr lang="en-GB" dirty="0" smtClean="0"/>
              <a:t>in 2016</a:t>
            </a:r>
            <a:r>
              <a:rPr lang="en-GB" dirty="0"/>
              <a:t>, the deadline for application (February 2, 2016) </a:t>
            </a:r>
            <a:r>
              <a:rPr lang="en-GB" dirty="0" smtClean="0"/>
              <a:t>was </a:t>
            </a:r>
            <a:r>
              <a:rPr lang="en-GB" dirty="0"/>
              <a:t>too short. </a:t>
            </a:r>
            <a:endParaRPr lang="en-GB" dirty="0" smtClean="0"/>
          </a:p>
          <a:p>
            <a:r>
              <a:rPr lang="en-GB" dirty="0" smtClean="0"/>
              <a:t>The </a:t>
            </a:r>
            <a:r>
              <a:rPr lang="en-GB" dirty="0"/>
              <a:t>2017 </a:t>
            </a:r>
            <a:r>
              <a:rPr lang="en-GB" dirty="0" smtClean="0"/>
              <a:t>calls concern </a:t>
            </a:r>
            <a:r>
              <a:rPr lang="en-GB" dirty="0"/>
              <a:t>us very few (even by watching the "gender" programs</a:t>
            </a:r>
            <a:r>
              <a:rPr lang="en-GB" dirty="0" smtClean="0"/>
              <a:t>). Only two </a:t>
            </a:r>
            <a:r>
              <a:rPr lang="en-GB" dirty="0"/>
              <a:t>identified </a:t>
            </a:r>
            <a:r>
              <a:rPr lang="en-GB" dirty="0" smtClean="0"/>
              <a:t>projects : 1. European commercial policy, 2. statistical investigation of concept "beyond GDP" well-being etc.) </a:t>
            </a:r>
          </a:p>
        </p:txBody>
      </p:sp>
    </p:spTree>
    <p:extLst>
      <p:ext uri="{BB962C8B-B14F-4D97-AF65-F5344CB8AC3E}">
        <p14:creationId xmlns:p14="http://schemas.microsoft.com/office/powerpoint/2010/main" val="2985236257"/>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endParaRPr lang="en-GB" sz="3200" dirty="0"/>
          </a:p>
        </p:txBody>
      </p:sp>
      <p:sp>
        <p:nvSpPr>
          <p:cNvPr id="3" name="Espace réservé du contenu 2"/>
          <p:cNvSpPr>
            <a:spLocks noGrp="1"/>
          </p:cNvSpPr>
          <p:nvPr>
            <p:ph idx="1"/>
          </p:nvPr>
        </p:nvSpPr>
        <p:spPr/>
        <p:txBody>
          <a:bodyPr>
            <a:normAutofit lnSpcReduction="10000"/>
          </a:bodyPr>
          <a:lstStyle/>
          <a:p>
            <a:r>
              <a:rPr lang="en-GB" dirty="0"/>
              <a:t>Because to compete, our proposition must cover the entire call (the EU that accredits a single team for programs from 1 to 5 million); this would divert us too far from our target. Or work </a:t>
            </a:r>
            <a:r>
              <a:rPr lang="en-GB" dirty="0" smtClean="0"/>
              <a:t>WAGE is </a:t>
            </a:r>
            <a:r>
              <a:rPr lang="en-GB" dirty="0"/>
              <a:t>too at the </a:t>
            </a:r>
            <a:r>
              <a:rPr lang="en-GB" dirty="0" smtClean="0"/>
              <a:t>margin</a:t>
            </a:r>
          </a:p>
          <a:p>
            <a:r>
              <a:rPr lang="en-GB" dirty="0" smtClean="0"/>
              <a:t>We could consider for example a project H2020 for February 2018 (the list will be known from the summer of 2016 for 2018-19)</a:t>
            </a:r>
            <a:r>
              <a:rPr lang="en-GB" dirty="0"/>
              <a:t> </a:t>
            </a:r>
            <a:r>
              <a:rPr lang="en-GB" dirty="0" smtClean="0"/>
              <a:t>or February 2019</a:t>
            </a:r>
            <a:endParaRPr lang="en-GB" dirty="0"/>
          </a:p>
        </p:txBody>
      </p:sp>
    </p:spTree>
    <p:extLst>
      <p:ext uri="{BB962C8B-B14F-4D97-AF65-F5344CB8AC3E}">
        <p14:creationId xmlns:p14="http://schemas.microsoft.com/office/powerpoint/2010/main" val="1466119156"/>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GB" sz="2800" dirty="0" smtClean="0">
                <a:solidFill>
                  <a:srgbClr val="008000"/>
                </a:solidFill>
              </a:rPr>
              <a:t>2. As intermediate solution: a COST call for project</a:t>
            </a:r>
            <a:endParaRPr lang="en-GB" sz="2800" dirty="0">
              <a:solidFill>
                <a:srgbClr val="008000"/>
              </a:solidFill>
            </a:endParaRPr>
          </a:p>
        </p:txBody>
      </p:sp>
      <p:sp>
        <p:nvSpPr>
          <p:cNvPr id="3" name="Espace réservé du contenu 2"/>
          <p:cNvSpPr>
            <a:spLocks noGrp="1"/>
          </p:cNvSpPr>
          <p:nvPr>
            <p:ph idx="1"/>
          </p:nvPr>
        </p:nvSpPr>
        <p:spPr/>
        <p:txBody>
          <a:bodyPr>
            <a:normAutofit/>
          </a:bodyPr>
          <a:lstStyle/>
          <a:p>
            <a:pPr lvl="0"/>
            <a:r>
              <a:rPr lang="en-GB" dirty="0"/>
              <a:t>The 2017-18 funding could be provided by a COST project (if </a:t>
            </a:r>
            <a:r>
              <a:rPr lang="en-GB" dirty="0" smtClean="0"/>
              <a:t>we are qualified </a:t>
            </a:r>
            <a:r>
              <a:rPr lang="en-GB" dirty="0"/>
              <a:t>by </a:t>
            </a:r>
            <a:r>
              <a:rPr lang="en-GB" dirty="0" smtClean="0"/>
              <a:t>EU)</a:t>
            </a:r>
            <a:r>
              <a:rPr lang="fr-FR" dirty="0" smtClean="0"/>
              <a:t>: </a:t>
            </a:r>
            <a:r>
              <a:rPr lang="en-GB" dirty="0" smtClean="0">
                <a:solidFill>
                  <a:srgbClr val="FF6600"/>
                </a:solidFill>
              </a:rPr>
              <a:t>European </a:t>
            </a:r>
            <a:r>
              <a:rPr lang="en-GB" dirty="0">
                <a:solidFill>
                  <a:srgbClr val="FF6600"/>
                </a:solidFill>
              </a:rPr>
              <a:t>Cooperation in Science and Technology</a:t>
            </a:r>
            <a:r>
              <a:rPr lang="en-GB" dirty="0"/>
              <a:t> (even possible with this first wave of ANR</a:t>
            </a:r>
            <a:r>
              <a:rPr lang="en-GB" dirty="0" smtClean="0"/>
              <a:t>-Network Program)</a:t>
            </a:r>
          </a:p>
          <a:p>
            <a:pPr lvl="0"/>
            <a:r>
              <a:rPr lang="en-GB" dirty="0" smtClean="0"/>
              <a:t>Deadline every six months: September </a:t>
            </a:r>
            <a:r>
              <a:rPr lang="en-GB" dirty="0"/>
              <a:t>2016 or February 2017. </a:t>
            </a:r>
          </a:p>
        </p:txBody>
      </p:sp>
    </p:spTree>
    <p:extLst>
      <p:ext uri="{BB962C8B-B14F-4D97-AF65-F5344CB8AC3E}">
        <p14:creationId xmlns:p14="http://schemas.microsoft.com/office/powerpoint/2010/main" val="3475093741"/>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GB" sz="3200" b="1" dirty="0" smtClean="0"/>
              <a:t>Introduction</a:t>
            </a:r>
            <a:r>
              <a:rPr lang="en-GB" sz="3200" dirty="0" smtClean="0"/>
              <a:t>: summary of the past year and of the current WAGE situation</a:t>
            </a:r>
            <a:endParaRPr lang="en-GB" sz="3200" dirty="0"/>
          </a:p>
        </p:txBody>
      </p:sp>
      <p:sp>
        <p:nvSpPr>
          <p:cNvPr id="3" name="Espace réservé du contenu 2"/>
          <p:cNvSpPr>
            <a:spLocks noGrp="1"/>
          </p:cNvSpPr>
          <p:nvPr>
            <p:ph idx="1"/>
          </p:nvPr>
        </p:nvSpPr>
        <p:spPr/>
        <p:txBody>
          <a:bodyPr>
            <a:normAutofit fontScale="92500"/>
          </a:bodyPr>
          <a:lstStyle/>
          <a:p>
            <a:r>
              <a:rPr lang="en-GB" dirty="0" smtClean="0"/>
              <a:t>April 2015. Conference in </a:t>
            </a:r>
            <a:r>
              <a:rPr lang="en-GB" dirty="0" smtClean="0">
                <a:solidFill>
                  <a:srgbClr val="008000"/>
                </a:solidFill>
              </a:rPr>
              <a:t>Arras</a:t>
            </a:r>
            <a:r>
              <a:rPr lang="en-GB" dirty="0" smtClean="0"/>
              <a:t>: </a:t>
            </a:r>
            <a:r>
              <a:rPr lang="en-GB" i="1" dirty="0" smtClean="0"/>
              <a:t>Wages and Global Development since 1950/60 (diversity and convergence between advanced/emerging countries)</a:t>
            </a:r>
          </a:p>
          <a:p>
            <a:r>
              <a:rPr lang="en-GB" dirty="0" smtClean="0"/>
              <a:t>August 2015. Workshop in </a:t>
            </a:r>
            <a:r>
              <a:rPr lang="en-GB" dirty="0" smtClean="0">
                <a:solidFill>
                  <a:srgbClr val="008000"/>
                </a:solidFill>
              </a:rPr>
              <a:t>Kyoto</a:t>
            </a:r>
            <a:r>
              <a:rPr lang="en-GB" dirty="0" smtClean="0"/>
              <a:t> (World Economic History Congress) about the same topic/problematic</a:t>
            </a:r>
          </a:p>
          <a:p>
            <a:r>
              <a:rPr lang="en-GB" dirty="0" smtClean="0"/>
              <a:t>Both sets are resumed in a book to be published by Peter Lang (Bern) for this spring or fall 2016</a:t>
            </a:r>
          </a:p>
        </p:txBody>
      </p:sp>
    </p:spTree>
    <p:extLst>
      <p:ext uri="{BB962C8B-B14F-4D97-AF65-F5344CB8AC3E}">
        <p14:creationId xmlns:p14="http://schemas.microsoft.com/office/powerpoint/2010/main" val="4015723879"/>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GB" sz="3200" dirty="0" smtClean="0"/>
              <a:t>[Advantages of] COST application</a:t>
            </a:r>
            <a:endParaRPr lang="en-GB" sz="3200" dirty="0"/>
          </a:p>
        </p:txBody>
      </p:sp>
      <p:sp>
        <p:nvSpPr>
          <p:cNvPr id="3" name="Espace réservé du contenu 2"/>
          <p:cNvSpPr>
            <a:spLocks noGrp="1"/>
          </p:cNvSpPr>
          <p:nvPr>
            <p:ph idx="1"/>
          </p:nvPr>
        </p:nvSpPr>
        <p:spPr/>
        <p:txBody>
          <a:bodyPr>
            <a:normAutofit/>
          </a:bodyPr>
          <a:lstStyle/>
          <a:p>
            <a:pPr lvl="0"/>
            <a:r>
              <a:rPr lang="en-GB" sz="2800" dirty="0" smtClean="0"/>
              <a:t>No thematic scope: open field/topic (humanities)</a:t>
            </a:r>
          </a:p>
          <a:p>
            <a:pPr lvl="0"/>
            <a:r>
              <a:rPr lang="en-GB" sz="2800" dirty="0" smtClean="0"/>
              <a:t>Grant: a </a:t>
            </a:r>
            <a:r>
              <a:rPr lang="en-GB" sz="2800" dirty="0"/>
              <a:t>lump sum </a:t>
            </a:r>
            <a:r>
              <a:rPr lang="en-GB" sz="2800" dirty="0" smtClean="0"/>
              <a:t>up </a:t>
            </a:r>
            <a:r>
              <a:rPr lang="en-GB" sz="2800" dirty="0"/>
              <a:t>to € 130,000 for a network </a:t>
            </a:r>
            <a:r>
              <a:rPr lang="en-GB" sz="2800" dirty="0" smtClean="0"/>
              <a:t>under </a:t>
            </a:r>
            <a:r>
              <a:rPr lang="en-GB" sz="2800" dirty="0"/>
              <a:t>a light </a:t>
            </a:r>
            <a:r>
              <a:rPr lang="en-GB" sz="2800" dirty="0" smtClean="0"/>
              <a:t>steering. Duration: 3 years</a:t>
            </a:r>
          </a:p>
          <a:p>
            <a:pPr lvl="0"/>
            <a:r>
              <a:rPr lang="en-GB" sz="2800" dirty="0" smtClean="0"/>
              <a:t>Interdisciplinary research program are welcome.</a:t>
            </a:r>
          </a:p>
          <a:p>
            <a:pPr lvl="0"/>
            <a:r>
              <a:rPr lang="en-GB" sz="2800" dirty="0" smtClean="0"/>
              <a:t>At least 5 peers </a:t>
            </a:r>
            <a:r>
              <a:rPr lang="en-GB" sz="2800" dirty="0"/>
              <a:t>interested </a:t>
            </a:r>
            <a:r>
              <a:rPr lang="en-GB" sz="2800" dirty="0" smtClean="0"/>
              <a:t>from </a:t>
            </a:r>
            <a:r>
              <a:rPr lang="en-GB" sz="2800" dirty="0"/>
              <a:t>at least </a:t>
            </a:r>
            <a:r>
              <a:rPr lang="en-GB" sz="2800" dirty="0" smtClean="0"/>
              <a:t>5 COST </a:t>
            </a:r>
            <a:r>
              <a:rPr lang="en-GB" sz="2800" dirty="0"/>
              <a:t>countries</a:t>
            </a:r>
            <a:r>
              <a:rPr lang="en-GB" sz="2800" dirty="0" smtClean="0"/>
              <a:t>. Countries outside UE: possible</a:t>
            </a:r>
          </a:p>
          <a:p>
            <a:r>
              <a:rPr lang="en-GB" sz="2800" dirty="0" smtClean="0"/>
              <a:t>Light application document: 15 pages maximum</a:t>
            </a:r>
          </a:p>
          <a:p>
            <a:r>
              <a:rPr lang="en-GB" sz="2800" dirty="0" smtClean="0"/>
              <a:t>Funding only for networking also (no equipment, no recruitment of PhD or post-doc candidate)</a:t>
            </a:r>
            <a:endParaRPr lang="en-GB" sz="2800" dirty="0"/>
          </a:p>
          <a:p>
            <a:pPr lvl="0"/>
            <a:endParaRPr lang="fr-FR" sz="2800" dirty="0"/>
          </a:p>
          <a:p>
            <a:endParaRPr lang="en-GB" sz="2800" dirty="0"/>
          </a:p>
        </p:txBody>
      </p:sp>
    </p:spTree>
    <p:extLst>
      <p:ext uri="{BB962C8B-B14F-4D97-AF65-F5344CB8AC3E}">
        <p14:creationId xmlns:p14="http://schemas.microsoft.com/office/powerpoint/2010/main" val="1036782816"/>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GB" sz="2800" dirty="0" smtClean="0">
                <a:solidFill>
                  <a:srgbClr val="008000"/>
                </a:solidFill>
              </a:rPr>
              <a:t>3. Next aim: a H2020 call for project</a:t>
            </a:r>
            <a:br>
              <a:rPr lang="en-GB" sz="2800" dirty="0" smtClean="0">
                <a:solidFill>
                  <a:srgbClr val="008000"/>
                </a:solidFill>
              </a:rPr>
            </a:br>
            <a:r>
              <a:rPr lang="en-GB" sz="2800" dirty="0" smtClean="0">
                <a:solidFill>
                  <a:srgbClr val="008000"/>
                </a:solidFill>
              </a:rPr>
              <a:t>some remarks </a:t>
            </a:r>
            <a:endParaRPr lang="en-GB" sz="2800" dirty="0">
              <a:solidFill>
                <a:srgbClr val="008000"/>
              </a:solidFill>
            </a:endParaRPr>
          </a:p>
        </p:txBody>
      </p:sp>
      <p:sp>
        <p:nvSpPr>
          <p:cNvPr id="3" name="Espace réservé du contenu 2"/>
          <p:cNvSpPr>
            <a:spLocks noGrp="1"/>
          </p:cNvSpPr>
          <p:nvPr>
            <p:ph idx="1"/>
          </p:nvPr>
        </p:nvSpPr>
        <p:spPr/>
        <p:txBody>
          <a:bodyPr>
            <a:normAutofit lnSpcReduction="10000"/>
          </a:bodyPr>
          <a:lstStyle/>
          <a:p>
            <a:r>
              <a:rPr lang="en-GB" sz="2800" dirty="0" smtClean="0"/>
              <a:t>At </a:t>
            </a:r>
            <a:r>
              <a:rPr lang="en-GB" sz="2800" dirty="0"/>
              <a:t>the European level (EU, Brussels Commission) we have to present, not a good or very good project, but an excellent project. </a:t>
            </a:r>
            <a:r>
              <a:rPr lang="en-GB" sz="2800" dirty="0" smtClean="0"/>
              <a:t>One can </a:t>
            </a:r>
            <a:r>
              <a:rPr lang="en-GB" sz="2800" dirty="0"/>
              <a:t>not expect to get between 1 and 5 million € for a project simply </a:t>
            </a:r>
            <a:r>
              <a:rPr lang="en-GB" sz="2800" dirty="0" smtClean="0"/>
              <a:t>“good” </a:t>
            </a:r>
            <a:r>
              <a:rPr lang="en-GB" sz="2800" dirty="0"/>
              <a:t>in the hyper-competitive framework of 28 EU states. Striving for excellence is anyway good for our project </a:t>
            </a:r>
            <a:r>
              <a:rPr lang="en-GB" sz="2800" dirty="0" smtClean="0"/>
              <a:t>WAGE, whatever the result</a:t>
            </a:r>
          </a:p>
          <a:p>
            <a:r>
              <a:rPr lang="en-GB" sz="2800" dirty="0" smtClean="0"/>
              <a:t>A candidature </a:t>
            </a:r>
            <a:r>
              <a:rPr lang="en-GB" sz="2800" dirty="0"/>
              <a:t>for a European H2020 project required to covering the entire call field because the EU will not to qualify several complementary projects on the same call. </a:t>
            </a:r>
          </a:p>
        </p:txBody>
      </p:sp>
    </p:spTree>
    <p:extLst>
      <p:ext uri="{BB962C8B-B14F-4D97-AF65-F5344CB8AC3E}">
        <p14:creationId xmlns:p14="http://schemas.microsoft.com/office/powerpoint/2010/main" val="1234491739"/>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GB" sz="3200" dirty="0" smtClean="0">
                <a:solidFill>
                  <a:srgbClr val="008000"/>
                </a:solidFill>
              </a:rPr>
              <a:t>Some ideas to improve our potential success in application</a:t>
            </a:r>
            <a:endParaRPr lang="en-GB" sz="3200" dirty="0">
              <a:solidFill>
                <a:srgbClr val="008000"/>
              </a:solidFill>
            </a:endParaRPr>
          </a:p>
        </p:txBody>
      </p:sp>
      <p:sp>
        <p:nvSpPr>
          <p:cNvPr id="3" name="Espace réservé du contenu 2"/>
          <p:cNvSpPr>
            <a:spLocks noGrp="1"/>
          </p:cNvSpPr>
          <p:nvPr>
            <p:ph idx="1"/>
          </p:nvPr>
        </p:nvSpPr>
        <p:spPr/>
        <p:txBody>
          <a:bodyPr>
            <a:normAutofit fontScale="92500" lnSpcReduction="10000"/>
          </a:bodyPr>
          <a:lstStyle/>
          <a:p>
            <a:r>
              <a:rPr lang="en-GB" dirty="0"/>
              <a:t>Put information about our existence on the European NCP network (EU National Contact Points H2020). </a:t>
            </a:r>
            <a:endParaRPr lang="en-GB" dirty="0" smtClean="0"/>
          </a:p>
          <a:p>
            <a:r>
              <a:rPr lang="en-GB" dirty="0" smtClean="0"/>
              <a:t>Propose </a:t>
            </a:r>
            <a:r>
              <a:rPr lang="en-GB" dirty="0"/>
              <a:t>to the EU Commission, DG of scientific research, the idea of a call around remuneration / wages as a problem that may generate call H2020 in social sciences for 2018 or 2019 in the challenge "integrative societies </a:t>
            </a:r>
            <a:r>
              <a:rPr lang="en-GB" dirty="0" smtClean="0"/>
              <a:t>”.</a:t>
            </a:r>
          </a:p>
          <a:p>
            <a:r>
              <a:rPr lang="en-GB" dirty="0"/>
              <a:t>A</a:t>
            </a:r>
            <a:r>
              <a:rPr lang="en-GB" dirty="0" smtClean="0"/>
              <a:t>pply </a:t>
            </a:r>
            <a:r>
              <a:rPr lang="en-GB" dirty="0"/>
              <a:t>to become expert to the EU, allowing better understanding of the European schemes</a:t>
            </a:r>
            <a:r>
              <a:rPr lang="fr-FR" dirty="0"/>
              <a:t> </a:t>
            </a:r>
            <a:endParaRPr lang="en-GB" dirty="0"/>
          </a:p>
        </p:txBody>
      </p:sp>
    </p:spTree>
    <p:extLst>
      <p:ext uri="{BB962C8B-B14F-4D97-AF65-F5344CB8AC3E}">
        <p14:creationId xmlns:p14="http://schemas.microsoft.com/office/powerpoint/2010/main" val="1985190542"/>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endParaRPr lang="en-GB" sz="3200" dirty="0"/>
          </a:p>
        </p:txBody>
      </p:sp>
      <p:sp>
        <p:nvSpPr>
          <p:cNvPr id="3" name="Espace réservé du contenu 2"/>
          <p:cNvSpPr>
            <a:spLocks noGrp="1"/>
          </p:cNvSpPr>
          <p:nvPr>
            <p:ph idx="1"/>
          </p:nvPr>
        </p:nvSpPr>
        <p:spPr/>
        <p:txBody>
          <a:bodyPr>
            <a:normAutofit/>
          </a:bodyPr>
          <a:lstStyle/>
          <a:p>
            <a:r>
              <a:rPr lang="en-GB" sz="2800" dirty="0" smtClean="0"/>
              <a:t>In every case an effort of survey or lobbying in Brussels seems to be necessary. For example, in our University colleagues in electric engineering have got from the Region Nord-Pas-de-Calais a 24 months funding for a master degree student in economics for information, networking, soft lobbying in Brussels about scientific policy of the EU (Job: “International Volunteer in Business”)</a:t>
            </a:r>
            <a:endParaRPr lang="en-GB" sz="2800" dirty="0"/>
          </a:p>
        </p:txBody>
      </p:sp>
    </p:spTree>
    <p:extLst>
      <p:ext uri="{BB962C8B-B14F-4D97-AF65-F5344CB8AC3E}">
        <p14:creationId xmlns:p14="http://schemas.microsoft.com/office/powerpoint/2010/main" val="3916372899"/>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GB" sz="3200" b="1" dirty="0" smtClean="0"/>
              <a:t>3. Work organisation</a:t>
            </a:r>
            <a:r>
              <a:rPr lang="fr-FR" sz="3200" dirty="0" smtClean="0"/>
              <a:t> </a:t>
            </a:r>
            <a:endParaRPr lang="en-GB" sz="3200" dirty="0"/>
          </a:p>
        </p:txBody>
      </p:sp>
      <p:sp>
        <p:nvSpPr>
          <p:cNvPr id="3" name="Espace réservé du contenu 2"/>
          <p:cNvSpPr>
            <a:spLocks noGrp="1"/>
          </p:cNvSpPr>
          <p:nvPr>
            <p:ph idx="1"/>
          </p:nvPr>
        </p:nvSpPr>
        <p:spPr/>
        <p:txBody>
          <a:bodyPr>
            <a:normAutofit/>
          </a:bodyPr>
          <a:lstStyle/>
          <a:p>
            <a:r>
              <a:rPr lang="en-GB" sz="2800" dirty="0" smtClean="0"/>
              <a:t>Timetable and </a:t>
            </a:r>
            <a:r>
              <a:rPr lang="en-GB" sz="2800" dirty="0"/>
              <a:t>b</a:t>
            </a:r>
            <a:r>
              <a:rPr lang="en-GB" sz="2800" dirty="0" smtClean="0"/>
              <a:t>udget</a:t>
            </a:r>
          </a:p>
          <a:p>
            <a:r>
              <a:rPr lang="en-GB" sz="2800" dirty="0" smtClean="0"/>
              <a:t>Network organisation: governance, repartition of work, eventual stakeholders. Special mention about business partners</a:t>
            </a:r>
          </a:p>
          <a:p>
            <a:r>
              <a:rPr lang="en-GB" sz="2800" dirty="0" smtClean="0"/>
              <a:t>Deliverables/output: website, bibliography, future database, recommendations (policy papers) etc. </a:t>
            </a:r>
          </a:p>
          <a:p>
            <a:r>
              <a:rPr lang="en-GB" sz="2800" dirty="0" smtClean="0"/>
              <a:t>Mission statement</a:t>
            </a:r>
          </a:p>
          <a:p>
            <a:r>
              <a:rPr lang="en-GB" sz="2800" dirty="0" smtClean="0"/>
              <a:t>Scientific document</a:t>
            </a:r>
          </a:p>
          <a:p>
            <a:endParaRPr lang="en-GB" sz="2800" dirty="0"/>
          </a:p>
        </p:txBody>
      </p:sp>
    </p:spTree>
    <p:extLst>
      <p:ext uri="{BB962C8B-B14F-4D97-AF65-F5344CB8AC3E}">
        <p14:creationId xmlns:p14="http://schemas.microsoft.com/office/powerpoint/2010/main" val="3288477000"/>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GB" sz="3200" dirty="0" smtClean="0">
                <a:solidFill>
                  <a:srgbClr val="0000FF"/>
                </a:solidFill>
              </a:rPr>
              <a:t>1.Timetable</a:t>
            </a:r>
            <a:endParaRPr lang="en-GB" sz="3200" dirty="0">
              <a:solidFill>
                <a:srgbClr val="0000FF"/>
              </a:solidFill>
            </a:endParaRPr>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2714124416"/>
              </p:ext>
            </p:extLst>
          </p:nvPr>
        </p:nvGraphicFramePr>
        <p:xfrm>
          <a:off x="457200" y="1600200"/>
          <a:ext cx="8229600" cy="4836160"/>
        </p:xfrm>
        <a:graphic>
          <a:graphicData uri="http://schemas.openxmlformats.org/drawingml/2006/table">
            <a:tbl>
              <a:tblPr firstRow="1" bandRow="1">
                <a:tableStyleId>{5C22544A-7EE6-4342-B048-85BDC9FD1C3A}</a:tableStyleId>
              </a:tblPr>
              <a:tblGrid>
                <a:gridCol w="1422400"/>
                <a:gridCol w="6807200"/>
              </a:tblGrid>
              <a:tr h="370840">
                <a:tc>
                  <a:txBody>
                    <a:bodyPr/>
                    <a:lstStyle/>
                    <a:p>
                      <a:pPr algn="just">
                        <a:spcAft>
                          <a:spcPts val="0"/>
                        </a:spcAft>
                      </a:pPr>
                      <a:r>
                        <a:rPr lang="en-GB" sz="2000" b="1" dirty="0">
                          <a:effectLst/>
                          <a:latin typeface="Times"/>
                          <a:ea typeface="Calibri"/>
                          <a:cs typeface="Times New Roman"/>
                        </a:rPr>
                        <a:t>2016</a:t>
                      </a:r>
                      <a:endParaRPr lang="fr-FR" sz="2000" dirty="0">
                        <a:effectLst/>
                        <a:latin typeface="Book Antiqua"/>
                        <a:ea typeface="Calibri"/>
                        <a:cs typeface="Times New Roman"/>
                      </a:endParaRPr>
                    </a:p>
                  </a:txBody>
                  <a:tcPr marL="68580" marR="68580" marT="0" marB="0"/>
                </a:tc>
                <a:tc>
                  <a:txBody>
                    <a:bodyPr/>
                    <a:lstStyle/>
                    <a:p>
                      <a:pPr algn="just">
                        <a:spcAft>
                          <a:spcPts val="0"/>
                        </a:spcAft>
                      </a:pPr>
                      <a:r>
                        <a:rPr lang="en-GB" sz="2000" dirty="0">
                          <a:effectLst/>
                          <a:latin typeface="Times"/>
                          <a:ea typeface="Calibri"/>
                          <a:cs typeface="Times New Roman"/>
                        </a:rPr>
                        <a:t> </a:t>
                      </a:r>
                      <a:endParaRPr lang="fr-FR" sz="2000" dirty="0">
                        <a:effectLst/>
                        <a:latin typeface="Book Antiqua"/>
                        <a:ea typeface="Calibri"/>
                        <a:cs typeface="Times New Roman"/>
                      </a:endParaRPr>
                    </a:p>
                  </a:txBody>
                  <a:tcPr marL="68580" marR="68580" marT="0" marB="0"/>
                </a:tc>
              </a:tr>
              <a:tr h="370840">
                <a:tc>
                  <a:txBody>
                    <a:bodyPr/>
                    <a:lstStyle/>
                    <a:p>
                      <a:pPr algn="just">
                        <a:spcAft>
                          <a:spcPts val="0"/>
                        </a:spcAft>
                      </a:pPr>
                      <a:r>
                        <a:rPr lang="en-GB" sz="2000" dirty="0">
                          <a:effectLst/>
                          <a:latin typeface="Times"/>
                          <a:ea typeface="Calibri"/>
                          <a:cs typeface="Times New Roman"/>
                        </a:rPr>
                        <a:t>March </a:t>
                      </a:r>
                      <a:endParaRPr lang="fr-FR" sz="2000" dirty="0">
                        <a:effectLst/>
                        <a:latin typeface="Book Antiqua"/>
                        <a:ea typeface="Calibri"/>
                        <a:cs typeface="Times New Roman"/>
                      </a:endParaRPr>
                    </a:p>
                  </a:txBody>
                  <a:tcPr marL="68580" marR="68580" marT="0" marB="0"/>
                </a:tc>
                <a:tc>
                  <a:txBody>
                    <a:bodyPr/>
                    <a:lstStyle/>
                    <a:p>
                      <a:pPr algn="just">
                        <a:spcAft>
                          <a:spcPts val="0"/>
                        </a:spcAft>
                      </a:pPr>
                      <a:r>
                        <a:rPr lang="en-GB" sz="2000" dirty="0">
                          <a:effectLst/>
                          <a:latin typeface="Times"/>
                          <a:ea typeface="Calibri"/>
                          <a:cs typeface="Times New Roman"/>
                        </a:rPr>
                        <a:t>Meeting of the core team (0) WAGE in Arras (with ILO): organization and strategy</a:t>
                      </a:r>
                      <a:endParaRPr lang="fr-FR" sz="2000" dirty="0">
                        <a:effectLst/>
                        <a:latin typeface="Book Antiqua"/>
                        <a:ea typeface="Calibri"/>
                        <a:cs typeface="Times New Roman"/>
                      </a:endParaRPr>
                    </a:p>
                  </a:txBody>
                  <a:tcPr marL="68580" marR="68580" marT="0" marB="0"/>
                </a:tc>
              </a:tr>
              <a:tr h="370840">
                <a:tc>
                  <a:txBody>
                    <a:bodyPr/>
                    <a:lstStyle/>
                    <a:p>
                      <a:pPr algn="just">
                        <a:spcAft>
                          <a:spcPts val="0"/>
                        </a:spcAft>
                      </a:pPr>
                      <a:r>
                        <a:rPr lang="en-GB" sz="2000" dirty="0">
                          <a:effectLst/>
                          <a:latin typeface="Times"/>
                          <a:ea typeface="Calibri"/>
                          <a:cs typeface="Times New Roman"/>
                        </a:rPr>
                        <a:t>May</a:t>
                      </a:r>
                      <a:endParaRPr lang="fr-FR" sz="2000" dirty="0">
                        <a:effectLst/>
                        <a:latin typeface="Book Antiqua"/>
                        <a:ea typeface="Calibri"/>
                        <a:cs typeface="Times New Roman"/>
                      </a:endParaRPr>
                    </a:p>
                  </a:txBody>
                  <a:tcPr marL="68580" marR="68580" marT="0" marB="0"/>
                </a:tc>
                <a:tc>
                  <a:txBody>
                    <a:bodyPr/>
                    <a:lstStyle/>
                    <a:p>
                      <a:pPr algn="just">
                        <a:spcAft>
                          <a:spcPts val="0"/>
                        </a:spcAft>
                      </a:pPr>
                      <a:r>
                        <a:rPr lang="en-GB" sz="2000" dirty="0">
                          <a:effectLst/>
                          <a:latin typeface="Times"/>
                          <a:ea typeface="Calibri"/>
                          <a:cs typeface="Times New Roman"/>
                        </a:rPr>
                        <a:t>Workshop (1) in Geneva: Statistical and Methodological Issues</a:t>
                      </a:r>
                      <a:endParaRPr lang="fr-FR" sz="2000" dirty="0">
                        <a:effectLst/>
                        <a:latin typeface="Book Antiqua"/>
                        <a:ea typeface="Calibri"/>
                        <a:cs typeface="Times New Roman"/>
                      </a:endParaRPr>
                    </a:p>
                  </a:txBody>
                  <a:tcPr marL="68580" marR="68580" marT="0" marB="0"/>
                </a:tc>
              </a:tr>
              <a:tr h="370840">
                <a:tc>
                  <a:txBody>
                    <a:bodyPr/>
                    <a:lstStyle/>
                    <a:p>
                      <a:pPr algn="just">
                        <a:spcAft>
                          <a:spcPts val="0"/>
                        </a:spcAft>
                      </a:pPr>
                      <a:r>
                        <a:rPr lang="en-GB" sz="2000" dirty="0">
                          <a:effectLst/>
                          <a:latin typeface="Times"/>
                          <a:ea typeface="Calibri"/>
                          <a:cs typeface="Times New Roman"/>
                        </a:rPr>
                        <a:t>June</a:t>
                      </a:r>
                      <a:endParaRPr lang="fr-FR" sz="2000" dirty="0">
                        <a:effectLst/>
                        <a:latin typeface="Book Antiqua"/>
                        <a:ea typeface="Calibri"/>
                        <a:cs typeface="Times New Roman"/>
                      </a:endParaRPr>
                    </a:p>
                  </a:txBody>
                  <a:tcPr marL="68580" marR="68580" marT="0" marB="0"/>
                </a:tc>
                <a:tc>
                  <a:txBody>
                    <a:bodyPr/>
                    <a:lstStyle/>
                    <a:p>
                      <a:pPr algn="just">
                        <a:spcAft>
                          <a:spcPts val="0"/>
                        </a:spcAft>
                      </a:pPr>
                      <a:r>
                        <a:rPr lang="en-GB" sz="2000" dirty="0">
                          <a:effectLst/>
                          <a:latin typeface="Times"/>
                          <a:ea typeface="Calibri"/>
                          <a:cs typeface="Times New Roman"/>
                        </a:rPr>
                        <a:t>Start of operation of the website</a:t>
                      </a:r>
                      <a:endParaRPr lang="fr-FR" sz="2000" dirty="0">
                        <a:effectLst/>
                        <a:latin typeface="Book Antiqua"/>
                        <a:ea typeface="Calibri"/>
                        <a:cs typeface="Times New Roman"/>
                      </a:endParaRPr>
                    </a:p>
                  </a:txBody>
                  <a:tcPr marL="68580" marR="68580" marT="0" marB="0"/>
                </a:tc>
              </a:tr>
              <a:tr h="370840">
                <a:tc>
                  <a:txBody>
                    <a:bodyPr/>
                    <a:lstStyle/>
                    <a:p>
                      <a:pPr algn="just">
                        <a:spcAft>
                          <a:spcPts val="0"/>
                        </a:spcAft>
                      </a:pPr>
                      <a:r>
                        <a:rPr lang="en-GB" sz="2000" dirty="0">
                          <a:effectLst/>
                          <a:latin typeface="Times"/>
                          <a:ea typeface="Calibri"/>
                          <a:cs typeface="Times New Roman"/>
                        </a:rPr>
                        <a:t>September</a:t>
                      </a:r>
                      <a:endParaRPr lang="fr-FR" sz="2000" dirty="0">
                        <a:effectLst/>
                        <a:latin typeface="Book Antiqua"/>
                        <a:ea typeface="Calibri"/>
                        <a:cs typeface="Times New Roman"/>
                      </a:endParaRPr>
                    </a:p>
                  </a:txBody>
                  <a:tcPr marL="68580" marR="68580" marT="0" marB="0"/>
                </a:tc>
                <a:tc>
                  <a:txBody>
                    <a:bodyPr/>
                    <a:lstStyle/>
                    <a:p>
                      <a:pPr algn="just">
                        <a:spcAft>
                          <a:spcPts val="0"/>
                        </a:spcAft>
                      </a:pPr>
                      <a:r>
                        <a:rPr lang="en-GB" sz="2000" dirty="0">
                          <a:effectLst/>
                          <a:latin typeface="Times"/>
                          <a:ea typeface="Calibri"/>
                          <a:cs typeface="Times New Roman"/>
                        </a:rPr>
                        <a:t>Workshop (2) in Bochum, Copenhagen or Padua: Economic Agents and wage sectors, companies and countries</a:t>
                      </a:r>
                      <a:endParaRPr lang="fr-FR" sz="2000" dirty="0">
                        <a:effectLst/>
                        <a:latin typeface="Book Antiqua"/>
                        <a:ea typeface="Calibri"/>
                        <a:cs typeface="Times New Roman"/>
                      </a:endParaRPr>
                    </a:p>
                  </a:txBody>
                  <a:tcPr marL="68580" marR="68580" marT="0" marB="0"/>
                </a:tc>
              </a:tr>
              <a:tr h="370840">
                <a:tc>
                  <a:txBody>
                    <a:bodyPr/>
                    <a:lstStyle/>
                    <a:p>
                      <a:pPr algn="just">
                        <a:spcAft>
                          <a:spcPts val="0"/>
                        </a:spcAft>
                      </a:pPr>
                      <a:r>
                        <a:rPr lang="en-GB" sz="2000" dirty="0">
                          <a:effectLst/>
                          <a:latin typeface="Times"/>
                          <a:ea typeface="Calibri"/>
                          <a:cs typeface="Times New Roman"/>
                        </a:rPr>
                        <a:t>September </a:t>
                      </a:r>
                      <a:endParaRPr lang="fr-FR" sz="2000" dirty="0">
                        <a:effectLst/>
                        <a:latin typeface="Book Antiqua"/>
                        <a:ea typeface="Calibri"/>
                        <a:cs typeface="Times New Roman"/>
                      </a:endParaRPr>
                    </a:p>
                  </a:txBody>
                  <a:tcPr marL="68580" marR="68580" marT="0" marB="0"/>
                </a:tc>
                <a:tc>
                  <a:txBody>
                    <a:bodyPr/>
                    <a:lstStyle/>
                    <a:p>
                      <a:pPr algn="just">
                        <a:spcAft>
                          <a:spcPts val="0"/>
                        </a:spcAft>
                      </a:pPr>
                      <a:r>
                        <a:rPr lang="en-GB" sz="2000" dirty="0">
                          <a:effectLst/>
                          <a:latin typeface="Times"/>
                          <a:ea typeface="Calibri"/>
                          <a:cs typeface="Times New Roman"/>
                        </a:rPr>
                        <a:t>First application to an European call for project COST</a:t>
                      </a:r>
                      <a:endParaRPr lang="fr-FR" sz="2000" dirty="0">
                        <a:effectLst/>
                        <a:latin typeface="Book Antiqua"/>
                        <a:ea typeface="Calibri"/>
                        <a:cs typeface="Times New Roman"/>
                      </a:endParaRPr>
                    </a:p>
                  </a:txBody>
                  <a:tcPr marL="68580" marR="68580" marT="0" marB="0"/>
                </a:tc>
              </a:tr>
              <a:tr h="370840">
                <a:tc>
                  <a:txBody>
                    <a:bodyPr/>
                    <a:lstStyle/>
                    <a:p>
                      <a:pPr algn="just">
                        <a:spcAft>
                          <a:spcPts val="0"/>
                        </a:spcAft>
                      </a:pPr>
                      <a:r>
                        <a:rPr lang="en-GB" sz="2000" dirty="0">
                          <a:effectLst/>
                          <a:latin typeface="Times"/>
                          <a:ea typeface="Calibri"/>
                          <a:cs typeface="Times New Roman"/>
                        </a:rPr>
                        <a:t>Fall</a:t>
                      </a:r>
                      <a:endParaRPr lang="fr-FR" sz="2000" dirty="0">
                        <a:effectLst/>
                        <a:latin typeface="Book Antiqua"/>
                        <a:ea typeface="Calibri"/>
                        <a:cs typeface="Times New Roman"/>
                      </a:endParaRPr>
                    </a:p>
                  </a:txBody>
                  <a:tcPr marL="68580" marR="68580" marT="0" marB="0"/>
                </a:tc>
                <a:tc>
                  <a:txBody>
                    <a:bodyPr/>
                    <a:lstStyle/>
                    <a:p>
                      <a:pPr algn="just">
                        <a:spcAft>
                          <a:spcPts val="0"/>
                        </a:spcAft>
                      </a:pPr>
                      <a:r>
                        <a:rPr lang="en-GB" sz="2000" dirty="0">
                          <a:effectLst/>
                          <a:latin typeface="Times"/>
                          <a:ea typeface="Calibri"/>
                          <a:cs typeface="Times New Roman"/>
                        </a:rPr>
                        <a:t>Publication by Peter Lang (signed contract) of </a:t>
                      </a:r>
                      <a:r>
                        <a:rPr lang="en-GB" sz="2000" i="1" dirty="0">
                          <a:effectLst/>
                          <a:latin typeface="Times"/>
                          <a:ea typeface="Calibri"/>
                          <a:cs typeface="Times New Roman"/>
                        </a:rPr>
                        <a:t>Wage and Globalization since 1950: Disparities and convergence</a:t>
                      </a:r>
                      <a:r>
                        <a:rPr lang="en-GB" sz="2000" dirty="0">
                          <a:effectLst/>
                          <a:latin typeface="Times"/>
                          <a:ea typeface="Calibri"/>
                          <a:cs typeface="Times New Roman"/>
                        </a:rPr>
                        <a:t>, from the eponymous symposium of Arras (April 2015) followed by a workshop in Kyoto (Japan, WEHC, August 2015)</a:t>
                      </a:r>
                      <a:endParaRPr lang="fr-FR" sz="2000" dirty="0">
                        <a:effectLst/>
                        <a:latin typeface="Book Antiqua"/>
                        <a:ea typeface="Calibri"/>
                        <a:cs typeface="Times New Roman"/>
                      </a:endParaRPr>
                    </a:p>
                  </a:txBody>
                  <a:tcPr marL="68580" marR="68580" marT="0" marB="0"/>
                </a:tc>
              </a:tr>
              <a:tr h="370840">
                <a:tc>
                  <a:txBody>
                    <a:bodyPr/>
                    <a:lstStyle/>
                    <a:p>
                      <a:pPr algn="just">
                        <a:spcAft>
                          <a:spcPts val="0"/>
                        </a:spcAft>
                      </a:pPr>
                      <a:r>
                        <a:rPr lang="en-GB" sz="2000" dirty="0">
                          <a:effectLst/>
                          <a:latin typeface="Times"/>
                          <a:ea typeface="Calibri"/>
                          <a:cs typeface="Times New Roman"/>
                        </a:rPr>
                        <a:t>November</a:t>
                      </a:r>
                      <a:endParaRPr lang="fr-FR" sz="2000" dirty="0">
                        <a:effectLst/>
                        <a:latin typeface="Book Antiqua"/>
                        <a:ea typeface="Calibri"/>
                        <a:cs typeface="Times New Roman"/>
                      </a:endParaRPr>
                    </a:p>
                    <a:p>
                      <a:pPr algn="just">
                        <a:spcAft>
                          <a:spcPts val="0"/>
                        </a:spcAft>
                      </a:pPr>
                      <a:r>
                        <a:rPr lang="en-GB" sz="2000" dirty="0">
                          <a:effectLst/>
                          <a:latin typeface="Times"/>
                          <a:ea typeface="Calibri"/>
                          <a:cs typeface="Times New Roman"/>
                        </a:rPr>
                        <a:t> </a:t>
                      </a:r>
                      <a:endParaRPr lang="fr-FR" sz="2000" dirty="0">
                        <a:effectLst/>
                        <a:latin typeface="Book Antiqua"/>
                        <a:ea typeface="Calibri"/>
                        <a:cs typeface="Times New Roman"/>
                      </a:endParaRPr>
                    </a:p>
                  </a:txBody>
                  <a:tcPr marL="68580" marR="68580" marT="0" marB="0"/>
                </a:tc>
                <a:tc>
                  <a:txBody>
                    <a:bodyPr/>
                    <a:lstStyle/>
                    <a:p>
                      <a:pPr algn="just">
                        <a:spcAft>
                          <a:spcPts val="0"/>
                        </a:spcAft>
                      </a:pPr>
                      <a:r>
                        <a:rPr lang="en-GB" sz="2000" dirty="0">
                          <a:effectLst/>
                          <a:latin typeface="Times"/>
                          <a:ea typeface="Calibri"/>
                          <a:cs typeface="Times New Roman"/>
                        </a:rPr>
                        <a:t>General meeting (3) of the WAGE network in Arras / Lille: social, government and industrial relations partners: decent work, public and private wage strategies</a:t>
                      </a:r>
                      <a:endParaRPr lang="fr-FR" sz="2000" dirty="0">
                        <a:effectLst/>
                        <a:latin typeface="Book Antiqua"/>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1623868734"/>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endParaRPr lang="en-GB" sz="3200"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4237054452"/>
              </p:ext>
            </p:extLst>
          </p:nvPr>
        </p:nvGraphicFramePr>
        <p:xfrm>
          <a:off x="457200" y="1600200"/>
          <a:ext cx="8229600" cy="4531360"/>
        </p:xfrm>
        <a:graphic>
          <a:graphicData uri="http://schemas.openxmlformats.org/drawingml/2006/table">
            <a:tbl>
              <a:tblPr firstRow="1" bandRow="1">
                <a:tableStyleId>{5C22544A-7EE6-4342-B048-85BDC9FD1C3A}</a:tableStyleId>
              </a:tblPr>
              <a:tblGrid>
                <a:gridCol w="1236133"/>
                <a:gridCol w="6993467"/>
              </a:tblGrid>
              <a:tr h="370840">
                <a:tc>
                  <a:txBody>
                    <a:bodyPr/>
                    <a:lstStyle/>
                    <a:p>
                      <a:pPr algn="just">
                        <a:spcAft>
                          <a:spcPts val="0"/>
                        </a:spcAft>
                      </a:pPr>
                      <a:r>
                        <a:rPr lang="en-GB" sz="2000" b="1" dirty="0">
                          <a:effectLst/>
                          <a:latin typeface="Times"/>
                          <a:ea typeface="Calibri"/>
                          <a:cs typeface="Times New Roman"/>
                        </a:rPr>
                        <a:t>2017</a:t>
                      </a:r>
                      <a:endParaRPr lang="fr-FR" sz="2000" dirty="0">
                        <a:effectLst/>
                        <a:latin typeface="Book Antiqua"/>
                        <a:ea typeface="Calibri"/>
                        <a:cs typeface="Times New Roman"/>
                      </a:endParaRPr>
                    </a:p>
                  </a:txBody>
                  <a:tcPr marL="68580" marR="68580" marT="0" marB="0"/>
                </a:tc>
                <a:tc>
                  <a:txBody>
                    <a:bodyPr/>
                    <a:lstStyle/>
                    <a:p>
                      <a:pPr algn="just">
                        <a:spcAft>
                          <a:spcPts val="0"/>
                        </a:spcAft>
                      </a:pPr>
                      <a:r>
                        <a:rPr lang="en-GB" sz="2000" dirty="0">
                          <a:effectLst/>
                          <a:latin typeface="Times"/>
                          <a:ea typeface="Calibri"/>
                          <a:cs typeface="Times New Roman"/>
                        </a:rPr>
                        <a:t> </a:t>
                      </a:r>
                      <a:endParaRPr lang="fr-FR" sz="2000" dirty="0">
                        <a:effectLst/>
                        <a:latin typeface="Book Antiqua"/>
                        <a:ea typeface="Calibri"/>
                        <a:cs typeface="Times New Roman"/>
                      </a:endParaRPr>
                    </a:p>
                  </a:txBody>
                  <a:tcPr marL="68580" marR="68580" marT="0" marB="0"/>
                </a:tc>
              </a:tr>
              <a:tr h="370840">
                <a:tc>
                  <a:txBody>
                    <a:bodyPr/>
                    <a:lstStyle/>
                    <a:p>
                      <a:pPr algn="just">
                        <a:spcAft>
                          <a:spcPts val="0"/>
                        </a:spcAft>
                      </a:pPr>
                      <a:r>
                        <a:rPr lang="en-GB" sz="2000" dirty="0">
                          <a:effectLst/>
                          <a:latin typeface="Times"/>
                          <a:ea typeface="Calibri"/>
                          <a:cs typeface="Times New Roman"/>
                        </a:rPr>
                        <a:t>February</a:t>
                      </a:r>
                      <a:endParaRPr lang="fr-FR" sz="2000" dirty="0">
                        <a:effectLst/>
                        <a:latin typeface="Book Antiqua"/>
                        <a:ea typeface="Calibri"/>
                        <a:cs typeface="Times New Roman"/>
                      </a:endParaRPr>
                    </a:p>
                  </a:txBody>
                  <a:tcPr marL="68580" marR="68580" marT="0" marB="0"/>
                </a:tc>
                <a:tc>
                  <a:txBody>
                    <a:bodyPr/>
                    <a:lstStyle/>
                    <a:p>
                      <a:pPr algn="just">
                        <a:spcAft>
                          <a:spcPts val="0"/>
                        </a:spcAft>
                      </a:pPr>
                      <a:r>
                        <a:rPr lang="en-GB" sz="2000" dirty="0">
                          <a:effectLst/>
                          <a:latin typeface="Times"/>
                          <a:ea typeface="Calibri"/>
                          <a:cs typeface="Times New Roman"/>
                        </a:rPr>
                        <a:t>Second application to an European call for project COST</a:t>
                      </a:r>
                      <a:endParaRPr lang="fr-FR" sz="2000" dirty="0">
                        <a:effectLst/>
                        <a:latin typeface="Book Antiqua"/>
                        <a:ea typeface="Calibri"/>
                        <a:cs typeface="Times New Roman"/>
                      </a:endParaRPr>
                    </a:p>
                  </a:txBody>
                  <a:tcPr marL="68580" marR="68580" marT="0" marB="0"/>
                </a:tc>
              </a:tr>
              <a:tr h="370840">
                <a:tc>
                  <a:txBody>
                    <a:bodyPr/>
                    <a:lstStyle/>
                    <a:p>
                      <a:pPr algn="just">
                        <a:spcAft>
                          <a:spcPts val="0"/>
                        </a:spcAft>
                      </a:pPr>
                      <a:r>
                        <a:rPr lang="en-GB" sz="2000" dirty="0">
                          <a:effectLst/>
                          <a:latin typeface="Times"/>
                          <a:ea typeface="Calibri"/>
                          <a:cs typeface="Times New Roman"/>
                        </a:rPr>
                        <a:t>March</a:t>
                      </a:r>
                      <a:endParaRPr lang="fr-FR" sz="2000" dirty="0">
                        <a:effectLst/>
                        <a:latin typeface="Book Antiqua"/>
                        <a:ea typeface="Calibri"/>
                        <a:cs typeface="Times New Roman"/>
                      </a:endParaRPr>
                    </a:p>
                  </a:txBody>
                  <a:tcPr marL="68580" marR="68580" marT="0" marB="0"/>
                </a:tc>
                <a:tc>
                  <a:txBody>
                    <a:bodyPr/>
                    <a:lstStyle/>
                    <a:p>
                      <a:pPr algn="just">
                        <a:spcAft>
                          <a:spcPts val="0"/>
                        </a:spcAft>
                      </a:pPr>
                      <a:r>
                        <a:rPr lang="en-GB" sz="2000" dirty="0">
                          <a:effectLst/>
                          <a:latin typeface="Times"/>
                          <a:ea typeface="Calibri"/>
                          <a:cs typeface="Times New Roman"/>
                        </a:rPr>
                        <a:t>Workshop (4) in Marrakech: EU salaries in globalization (comparative analyses with emerging countries).</a:t>
                      </a:r>
                      <a:endParaRPr lang="fr-FR" sz="2000" dirty="0">
                        <a:effectLst/>
                        <a:latin typeface="Book Antiqua"/>
                        <a:ea typeface="Calibri"/>
                        <a:cs typeface="Times New Roman"/>
                      </a:endParaRPr>
                    </a:p>
                  </a:txBody>
                  <a:tcPr marL="68580" marR="68580" marT="0" marB="0"/>
                </a:tc>
              </a:tr>
              <a:tr h="370840">
                <a:tc>
                  <a:txBody>
                    <a:bodyPr/>
                    <a:lstStyle/>
                    <a:p>
                      <a:pPr algn="just">
                        <a:spcAft>
                          <a:spcPts val="0"/>
                        </a:spcAft>
                      </a:pPr>
                      <a:r>
                        <a:rPr lang="en-GB" sz="2000" dirty="0">
                          <a:effectLst/>
                          <a:latin typeface="Times"/>
                          <a:ea typeface="Calibri"/>
                          <a:cs typeface="Times New Roman"/>
                        </a:rPr>
                        <a:t>April</a:t>
                      </a:r>
                      <a:endParaRPr lang="fr-FR" sz="2000" dirty="0">
                        <a:effectLst/>
                        <a:latin typeface="Book Antiqua"/>
                        <a:ea typeface="Calibri"/>
                        <a:cs typeface="Times New Roman"/>
                      </a:endParaRPr>
                    </a:p>
                  </a:txBody>
                  <a:tcPr marL="68580" marR="68580" marT="0" marB="0"/>
                </a:tc>
                <a:tc>
                  <a:txBody>
                    <a:bodyPr/>
                    <a:lstStyle/>
                    <a:p>
                      <a:pPr algn="just">
                        <a:spcAft>
                          <a:spcPts val="0"/>
                        </a:spcAft>
                      </a:pPr>
                      <a:r>
                        <a:rPr lang="en-GB" sz="2000" dirty="0">
                          <a:effectLst/>
                          <a:latin typeface="Times"/>
                          <a:ea typeface="Calibri"/>
                          <a:cs typeface="Times New Roman"/>
                        </a:rPr>
                        <a:t>Publication of the main original analysis from the project WAGE (printed book n°2)</a:t>
                      </a:r>
                      <a:endParaRPr lang="fr-FR" sz="2000" dirty="0">
                        <a:effectLst/>
                        <a:latin typeface="Book Antiqua"/>
                        <a:ea typeface="Calibri"/>
                        <a:cs typeface="Times New Roman"/>
                      </a:endParaRPr>
                    </a:p>
                  </a:txBody>
                  <a:tcPr marL="68580" marR="68580" marT="0" marB="0"/>
                </a:tc>
              </a:tr>
              <a:tr h="370840">
                <a:tc>
                  <a:txBody>
                    <a:bodyPr/>
                    <a:lstStyle/>
                    <a:p>
                      <a:pPr algn="just">
                        <a:spcAft>
                          <a:spcPts val="0"/>
                        </a:spcAft>
                      </a:pPr>
                      <a:r>
                        <a:rPr lang="en-GB" sz="2000" dirty="0">
                          <a:effectLst/>
                          <a:latin typeface="Times"/>
                          <a:ea typeface="Calibri"/>
                          <a:cs typeface="Times New Roman"/>
                        </a:rPr>
                        <a:t>May</a:t>
                      </a:r>
                      <a:endParaRPr lang="fr-FR" sz="2000" dirty="0">
                        <a:effectLst/>
                        <a:latin typeface="Book Antiqua"/>
                        <a:ea typeface="Calibri"/>
                        <a:cs typeface="Times New Roman"/>
                      </a:endParaRPr>
                    </a:p>
                  </a:txBody>
                  <a:tcPr marL="68580" marR="68580" marT="0" marB="0"/>
                </a:tc>
                <a:tc>
                  <a:txBody>
                    <a:bodyPr/>
                    <a:lstStyle/>
                    <a:p>
                      <a:pPr algn="just">
                        <a:spcAft>
                          <a:spcPts val="0"/>
                        </a:spcAft>
                      </a:pPr>
                      <a:r>
                        <a:rPr lang="en-GB" sz="2000" dirty="0">
                          <a:effectLst/>
                          <a:latin typeface="Times"/>
                          <a:ea typeface="Calibri"/>
                          <a:cs typeface="Times New Roman"/>
                        </a:rPr>
                        <a:t>Drafting and rendering the final report of the BQRI part of the project WAGE</a:t>
                      </a:r>
                      <a:endParaRPr lang="fr-FR" sz="2000" dirty="0">
                        <a:effectLst/>
                        <a:latin typeface="Book Antiqua"/>
                        <a:ea typeface="Calibri"/>
                        <a:cs typeface="Times New Roman"/>
                      </a:endParaRPr>
                    </a:p>
                  </a:txBody>
                  <a:tcPr marL="68580" marR="68580" marT="0" marB="0"/>
                </a:tc>
              </a:tr>
              <a:tr h="370840">
                <a:tc>
                  <a:txBody>
                    <a:bodyPr/>
                    <a:lstStyle/>
                    <a:p>
                      <a:pPr algn="just">
                        <a:spcAft>
                          <a:spcPts val="0"/>
                        </a:spcAft>
                      </a:pPr>
                      <a:r>
                        <a:rPr lang="en-GB" sz="2000" dirty="0">
                          <a:effectLst/>
                          <a:latin typeface="Times"/>
                          <a:ea typeface="Calibri"/>
                          <a:cs typeface="Times New Roman"/>
                        </a:rPr>
                        <a:t>June</a:t>
                      </a:r>
                      <a:endParaRPr lang="fr-FR" sz="2000" dirty="0">
                        <a:effectLst/>
                        <a:latin typeface="Book Antiqua"/>
                        <a:ea typeface="Calibri"/>
                        <a:cs typeface="Times New Roman"/>
                      </a:endParaRPr>
                    </a:p>
                  </a:txBody>
                  <a:tcPr marL="68580" marR="68580" marT="0" marB="0"/>
                </a:tc>
                <a:tc>
                  <a:txBody>
                    <a:bodyPr/>
                    <a:lstStyle/>
                    <a:p>
                      <a:pPr algn="just">
                        <a:spcAft>
                          <a:spcPts val="0"/>
                        </a:spcAft>
                      </a:pPr>
                      <a:r>
                        <a:rPr lang="en-GB" sz="2000" dirty="0">
                          <a:effectLst/>
                          <a:latin typeface="Times"/>
                          <a:ea typeface="Calibri"/>
                          <a:cs typeface="Times New Roman"/>
                        </a:rPr>
                        <a:t>Drafting and rendering the final report of the ANR-MRSEI part of the project WAGE</a:t>
                      </a:r>
                      <a:endParaRPr lang="fr-FR" sz="2000" dirty="0">
                        <a:effectLst/>
                        <a:latin typeface="Book Antiqua"/>
                        <a:ea typeface="Calibri"/>
                        <a:cs typeface="Times New Roman"/>
                      </a:endParaRPr>
                    </a:p>
                  </a:txBody>
                  <a:tcPr marL="68580" marR="68580" marT="0" marB="0"/>
                </a:tc>
              </a:tr>
              <a:tr h="370840">
                <a:tc>
                  <a:txBody>
                    <a:bodyPr/>
                    <a:lstStyle/>
                    <a:p>
                      <a:pPr algn="just">
                        <a:spcAft>
                          <a:spcPts val="0"/>
                        </a:spcAft>
                      </a:pPr>
                      <a:r>
                        <a:rPr lang="en-GB" sz="2000" b="1" dirty="0">
                          <a:effectLst/>
                          <a:latin typeface="Times"/>
                          <a:ea typeface="Calibri"/>
                          <a:cs typeface="Times New Roman"/>
                        </a:rPr>
                        <a:t>2018</a:t>
                      </a:r>
                      <a:endParaRPr lang="fr-FR" sz="2000" dirty="0">
                        <a:effectLst/>
                        <a:latin typeface="Book Antiqua"/>
                        <a:ea typeface="Calibri"/>
                        <a:cs typeface="Times New Roman"/>
                      </a:endParaRPr>
                    </a:p>
                  </a:txBody>
                  <a:tcPr marL="68580" marR="68580" marT="0" marB="0"/>
                </a:tc>
                <a:tc>
                  <a:txBody>
                    <a:bodyPr/>
                    <a:lstStyle/>
                    <a:p>
                      <a:pPr algn="just">
                        <a:spcAft>
                          <a:spcPts val="0"/>
                        </a:spcAft>
                      </a:pPr>
                      <a:r>
                        <a:rPr lang="en-GB" sz="2000" dirty="0">
                          <a:effectLst/>
                          <a:latin typeface="Times"/>
                          <a:ea typeface="Calibri"/>
                          <a:cs typeface="Times New Roman"/>
                        </a:rPr>
                        <a:t> </a:t>
                      </a:r>
                      <a:endParaRPr lang="fr-FR" sz="2000" dirty="0">
                        <a:effectLst/>
                        <a:latin typeface="Book Antiqua"/>
                        <a:ea typeface="Calibri"/>
                        <a:cs typeface="Times New Roman"/>
                      </a:endParaRPr>
                    </a:p>
                  </a:txBody>
                  <a:tcPr marL="68580" marR="68580" marT="0" marB="0"/>
                </a:tc>
              </a:tr>
              <a:tr h="370840">
                <a:tc>
                  <a:txBody>
                    <a:bodyPr/>
                    <a:lstStyle/>
                    <a:p>
                      <a:pPr algn="just">
                        <a:spcAft>
                          <a:spcPts val="0"/>
                        </a:spcAft>
                      </a:pPr>
                      <a:r>
                        <a:rPr lang="en-GB" sz="2000" dirty="0">
                          <a:effectLst/>
                          <a:latin typeface="Times"/>
                          <a:ea typeface="Calibri"/>
                          <a:cs typeface="Times New Roman"/>
                        </a:rPr>
                        <a:t>February</a:t>
                      </a:r>
                      <a:endParaRPr lang="fr-FR" sz="2000" dirty="0">
                        <a:effectLst/>
                        <a:latin typeface="Book Antiqua"/>
                        <a:ea typeface="Calibri"/>
                        <a:cs typeface="Times New Roman"/>
                      </a:endParaRPr>
                    </a:p>
                  </a:txBody>
                  <a:tcPr marL="68580" marR="68580" marT="0" marB="0"/>
                </a:tc>
                <a:tc>
                  <a:txBody>
                    <a:bodyPr/>
                    <a:lstStyle/>
                    <a:p>
                      <a:pPr algn="just">
                        <a:spcAft>
                          <a:spcPts val="0"/>
                        </a:spcAft>
                      </a:pPr>
                      <a:r>
                        <a:rPr lang="en-GB" sz="2000" dirty="0">
                          <a:effectLst/>
                          <a:latin typeface="Times"/>
                          <a:ea typeface="Calibri"/>
                          <a:cs typeface="Times New Roman"/>
                        </a:rPr>
                        <a:t>Application to a European call for project H2020 (SHS)</a:t>
                      </a:r>
                      <a:endParaRPr lang="fr-FR" sz="2000" dirty="0">
                        <a:effectLst/>
                        <a:latin typeface="Book Antiqua"/>
                        <a:ea typeface="Calibri"/>
                        <a:cs typeface="Times New Roman"/>
                      </a:endParaRPr>
                    </a:p>
                  </a:txBody>
                  <a:tcPr marL="68580" marR="68580" marT="0" marB="0"/>
                </a:tc>
              </a:tr>
              <a:tr h="370840">
                <a:tc>
                  <a:txBody>
                    <a:bodyPr/>
                    <a:lstStyle/>
                    <a:p>
                      <a:pPr algn="just">
                        <a:spcAft>
                          <a:spcPts val="0"/>
                        </a:spcAft>
                      </a:pPr>
                      <a:r>
                        <a:rPr lang="en-GB" sz="2000" dirty="0">
                          <a:effectLst/>
                          <a:latin typeface="Times"/>
                          <a:ea typeface="Calibri"/>
                          <a:cs typeface="Times New Roman"/>
                        </a:rPr>
                        <a:t>August</a:t>
                      </a:r>
                      <a:endParaRPr lang="fr-FR" sz="2000" dirty="0">
                        <a:effectLst/>
                        <a:latin typeface="Book Antiqua"/>
                        <a:ea typeface="Calibri"/>
                        <a:cs typeface="Times New Roman"/>
                      </a:endParaRPr>
                    </a:p>
                  </a:txBody>
                  <a:tcPr marL="68580" marR="68580" marT="0" marB="0"/>
                </a:tc>
                <a:tc>
                  <a:txBody>
                    <a:bodyPr/>
                    <a:lstStyle/>
                    <a:p>
                      <a:pPr algn="just">
                        <a:spcAft>
                          <a:spcPts val="0"/>
                        </a:spcAft>
                      </a:pPr>
                      <a:r>
                        <a:rPr lang="en-GB" sz="2000" dirty="0">
                          <a:effectLst/>
                          <a:latin typeface="Times"/>
                          <a:ea typeface="Calibri"/>
                          <a:cs typeface="Times New Roman"/>
                        </a:rPr>
                        <a:t>Proposal of a workshop (5) to the World Economic History Congress (WEHC) in Boston (USA)</a:t>
                      </a:r>
                      <a:endParaRPr lang="fr-FR" sz="2000" dirty="0">
                        <a:effectLst/>
                        <a:latin typeface="Book Antiqua"/>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3043983473"/>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GB" sz="3200" dirty="0" smtClean="0">
                <a:solidFill>
                  <a:srgbClr val="0000FF"/>
                </a:solidFill>
              </a:rPr>
              <a:t>2. Budget (provisional)</a:t>
            </a:r>
            <a:endParaRPr lang="en-GB" sz="3200" dirty="0">
              <a:solidFill>
                <a:srgbClr val="0000FF"/>
              </a:solidFill>
            </a:endParaRPr>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2035197419"/>
              </p:ext>
            </p:extLst>
          </p:nvPr>
        </p:nvGraphicFramePr>
        <p:xfrm>
          <a:off x="457200" y="1210734"/>
          <a:ext cx="8229600" cy="5628640"/>
        </p:xfrm>
        <a:graphic>
          <a:graphicData uri="http://schemas.openxmlformats.org/drawingml/2006/table">
            <a:tbl>
              <a:tblPr firstRow="1" bandRow="1">
                <a:tableStyleId>{5C22544A-7EE6-4342-B048-85BDC9FD1C3A}</a:tableStyleId>
              </a:tblPr>
              <a:tblGrid>
                <a:gridCol w="4148667"/>
                <a:gridCol w="1422400"/>
                <a:gridCol w="1557866"/>
                <a:gridCol w="1100667"/>
              </a:tblGrid>
              <a:tr h="370840">
                <a:tc>
                  <a:txBody>
                    <a:bodyPr/>
                    <a:lstStyle/>
                    <a:p>
                      <a:pPr>
                        <a:spcAft>
                          <a:spcPts val="0"/>
                        </a:spcAft>
                        <a:tabLst>
                          <a:tab pos="180340" algn="l"/>
                          <a:tab pos="180340" algn="l"/>
                        </a:tabLst>
                      </a:pPr>
                      <a:r>
                        <a:rPr lang="fr-FR" sz="1600" dirty="0">
                          <a:effectLst/>
                          <a:latin typeface="Times"/>
                          <a:ea typeface="ＭＳ 明朝"/>
                          <a:cs typeface="Times New Roman"/>
                        </a:rPr>
                        <a:t> </a:t>
                      </a:r>
                    </a:p>
                  </a:txBody>
                  <a:tcPr marL="68580" marR="68580" marT="0" marB="0"/>
                </a:tc>
                <a:tc>
                  <a:txBody>
                    <a:bodyPr/>
                    <a:lstStyle/>
                    <a:p>
                      <a:pPr>
                        <a:spcAft>
                          <a:spcPts val="0"/>
                        </a:spcAft>
                        <a:tabLst>
                          <a:tab pos="180340" algn="l"/>
                          <a:tab pos="180340" algn="l"/>
                        </a:tabLst>
                      </a:pPr>
                      <a:r>
                        <a:rPr lang="fr-FR" sz="1600" dirty="0">
                          <a:effectLst/>
                          <a:latin typeface="Times"/>
                          <a:ea typeface="ＭＳ 明朝"/>
                          <a:cs typeface="Times New Roman"/>
                        </a:rPr>
                        <a:t>ANR-MRSEI </a:t>
                      </a:r>
                      <a:r>
                        <a:rPr lang="fr-FR" sz="1600" dirty="0" smtClean="0">
                          <a:effectLst/>
                          <a:latin typeface="Times"/>
                          <a:ea typeface="ＭＳ 明朝"/>
                          <a:cs typeface="Times New Roman"/>
                        </a:rPr>
                        <a:t>April </a:t>
                      </a:r>
                      <a:r>
                        <a:rPr lang="fr-FR" sz="1600" dirty="0">
                          <a:effectLst/>
                          <a:latin typeface="Times"/>
                          <a:ea typeface="ＭＳ 明朝"/>
                          <a:cs typeface="Times New Roman"/>
                        </a:rPr>
                        <a:t>2017</a:t>
                      </a:r>
                    </a:p>
                  </a:txBody>
                  <a:tcPr marL="68580" marR="68580" marT="0" marB="0"/>
                </a:tc>
                <a:tc>
                  <a:txBody>
                    <a:bodyPr/>
                    <a:lstStyle/>
                    <a:p>
                      <a:pPr>
                        <a:spcAft>
                          <a:spcPts val="0"/>
                        </a:spcAft>
                        <a:tabLst>
                          <a:tab pos="180340" algn="l"/>
                          <a:tab pos="180340" algn="l"/>
                        </a:tabLst>
                      </a:pPr>
                      <a:r>
                        <a:rPr lang="en-GB" sz="1600" dirty="0">
                          <a:effectLst/>
                          <a:latin typeface="Times"/>
                          <a:ea typeface="ＭＳ 明朝"/>
                          <a:cs typeface="Times New Roman"/>
                        </a:rPr>
                        <a:t>COMUE-BQRI</a:t>
                      </a:r>
                      <a:endParaRPr lang="fr-FR" sz="1600" dirty="0">
                        <a:effectLst/>
                        <a:latin typeface="Times"/>
                        <a:ea typeface="ＭＳ 明朝"/>
                        <a:cs typeface="Times New Roman"/>
                      </a:endParaRPr>
                    </a:p>
                    <a:p>
                      <a:pPr>
                        <a:spcAft>
                          <a:spcPts val="0"/>
                        </a:spcAft>
                        <a:tabLst>
                          <a:tab pos="180340" algn="l"/>
                          <a:tab pos="180340" algn="l"/>
                        </a:tabLst>
                      </a:pPr>
                      <a:r>
                        <a:rPr lang="en-GB" sz="1600" dirty="0" smtClean="0">
                          <a:effectLst/>
                          <a:latin typeface="Times"/>
                          <a:ea typeface="ＭＳ 明朝"/>
                          <a:cs typeface="Times New Roman"/>
                        </a:rPr>
                        <a:t>June </a:t>
                      </a:r>
                      <a:r>
                        <a:rPr lang="en-GB" sz="1600" dirty="0">
                          <a:effectLst/>
                          <a:latin typeface="Times"/>
                          <a:ea typeface="ＭＳ 明朝"/>
                          <a:cs typeface="Times New Roman"/>
                        </a:rPr>
                        <a:t>2016</a:t>
                      </a:r>
                      <a:endParaRPr lang="fr-FR" sz="1600" dirty="0">
                        <a:effectLst/>
                        <a:latin typeface="Times"/>
                        <a:ea typeface="ＭＳ 明朝"/>
                        <a:cs typeface="Times New Roman"/>
                      </a:endParaRPr>
                    </a:p>
                  </a:txBody>
                  <a:tcPr marL="68580" marR="68580" marT="0" marB="0"/>
                </a:tc>
                <a:tc>
                  <a:txBody>
                    <a:bodyPr/>
                    <a:lstStyle/>
                    <a:p>
                      <a:pPr>
                        <a:spcAft>
                          <a:spcPts val="0"/>
                        </a:spcAft>
                        <a:tabLst>
                          <a:tab pos="180340" algn="l"/>
                          <a:tab pos="180340" algn="l"/>
                        </a:tabLst>
                      </a:pPr>
                      <a:r>
                        <a:rPr lang="en-GB" sz="1600" dirty="0">
                          <a:effectLst/>
                          <a:latin typeface="Times"/>
                          <a:ea typeface="ＭＳ 明朝"/>
                          <a:cs typeface="Times New Roman"/>
                        </a:rPr>
                        <a:t>ANR + COMUE</a:t>
                      </a:r>
                      <a:endParaRPr lang="fr-FR" sz="1600" dirty="0">
                        <a:effectLst/>
                        <a:latin typeface="Times"/>
                        <a:ea typeface="ＭＳ 明朝"/>
                        <a:cs typeface="Times New Roman"/>
                      </a:endParaRPr>
                    </a:p>
                  </a:txBody>
                  <a:tcPr marL="68580" marR="68580" marT="0" marB="0"/>
                </a:tc>
              </a:tr>
              <a:tr h="370840">
                <a:tc>
                  <a:txBody>
                    <a:bodyPr/>
                    <a:lstStyle/>
                    <a:p>
                      <a:pPr>
                        <a:spcAft>
                          <a:spcPts val="0"/>
                        </a:spcAft>
                        <a:tabLst>
                          <a:tab pos="180340" algn="l"/>
                          <a:tab pos="180340" algn="l"/>
                        </a:tabLst>
                      </a:pPr>
                      <a:r>
                        <a:rPr lang="en-GB" sz="1600" dirty="0">
                          <a:effectLst/>
                          <a:latin typeface="Times"/>
                          <a:ea typeface="ＭＳ 明朝"/>
                          <a:cs typeface="Times New Roman"/>
                        </a:rPr>
                        <a:t>Initial Meeting (0) in Arras of the “core team” for general organization with ILO</a:t>
                      </a:r>
                      <a:endParaRPr lang="fr-FR" sz="1600" dirty="0">
                        <a:effectLst/>
                        <a:latin typeface="Times"/>
                        <a:ea typeface="ＭＳ 明朝"/>
                        <a:cs typeface="Times New Roman"/>
                      </a:endParaRPr>
                    </a:p>
                  </a:txBody>
                  <a:tcPr marL="68580" marR="68580" marT="0" marB="0"/>
                </a:tc>
                <a:tc>
                  <a:txBody>
                    <a:bodyPr/>
                    <a:lstStyle/>
                    <a:p>
                      <a:pPr>
                        <a:spcAft>
                          <a:spcPts val="0"/>
                        </a:spcAft>
                        <a:tabLst>
                          <a:tab pos="180340" algn="l"/>
                          <a:tab pos="180340" algn="l"/>
                        </a:tabLst>
                      </a:pPr>
                      <a:r>
                        <a:rPr lang="fr-FR" sz="1600" dirty="0">
                          <a:solidFill>
                            <a:srgbClr val="000000"/>
                          </a:solidFill>
                          <a:effectLst/>
                          <a:latin typeface="Times"/>
                          <a:ea typeface="Times New Roman"/>
                          <a:cs typeface="Times New Roman"/>
                        </a:rPr>
                        <a:t>4000</a:t>
                      </a:r>
                      <a:endParaRPr lang="fr-FR" sz="1600" dirty="0">
                        <a:effectLst/>
                        <a:latin typeface="Times"/>
                        <a:ea typeface="ＭＳ 明朝"/>
                        <a:cs typeface="Times New Roman"/>
                      </a:endParaRPr>
                    </a:p>
                  </a:txBody>
                  <a:tcPr marL="68580" marR="68580" marT="0" marB="0" anchor="ctr"/>
                </a:tc>
                <a:tc>
                  <a:txBody>
                    <a:bodyPr/>
                    <a:lstStyle/>
                    <a:p>
                      <a:pPr>
                        <a:spcAft>
                          <a:spcPts val="0"/>
                        </a:spcAft>
                        <a:tabLst>
                          <a:tab pos="180340" algn="l"/>
                          <a:tab pos="180340" algn="l"/>
                        </a:tabLst>
                      </a:pPr>
                      <a:r>
                        <a:rPr lang="fr-FR" sz="1600" dirty="0">
                          <a:effectLst/>
                          <a:latin typeface="Times"/>
                          <a:ea typeface="ＭＳ 明朝"/>
                          <a:cs typeface="Times New Roman"/>
                        </a:rPr>
                        <a:t> </a:t>
                      </a:r>
                    </a:p>
                  </a:txBody>
                  <a:tcPr marL="68580" marR="68580" marT="0" marB="0" anchor="ctr"/>
                </a:tc>
                <a:tc>
                  <a:txBody>
                    <a:bodyPr/>
                    <a:lstStyle/>
                    <a:p>
                      <a:pPr>
                        <a:spcAft>
                          <a:spcPts val="0"/>
                        </a:spcAft>
                        <a:tabLst>
                          <a:tab pos="180340" algn="l"/>
                          <a:tab pos="180340" algn="l"/>
                        </a:tabLst>
                      </a:pPr>
                      <a:r>
                        <a:rPr lang="fr-FR" sz="1600" dirty="0">
                          <a:solidFill>
                            <a:srgbClr val="000000"/>
                          </a:solidFill>
                          <a:effectLst/>
                          <a:latin typeface="Times"/>
                          <a:ea typeface="Times New Roman"/>
                          <a:cs typeface="Times New Roman"/>
                        </a:rPr>
                        <a:t>4000</a:t>
                      </a:r>
                      <a:endParaRPr lang="fr-FR" sz="1600" dirty="0">
                        <a:effectLst/>
                        <a:latin typeface="Times"/>
                        <a:ea typeface="ＭＳ 明朝"/>
                        <a:cs typeface="Times New Roman"/>
                      </a:endParaRPr>
                    </a:p>
                  </a:txBody>
                  <a:tcPr marL="68580" marR="68580" marT="0" marB="0" anchor="ctr"/>
                </a:tc>
              </a:tr>
              <a:tr h="370840">
                <a:tc>
                  <a:txBody>
                    <a:bodyPr/>
                    <a:lstStyle/>
                    <a:p>
                      <a:pPr>
                        <a:spcAft>
                          <a:spcPts val="0"/>
                        </a:spcAft>
                        <a:tabLst>
                          <a:tab pos="180340" algn="l"/>
                          <a:tab pos="180340" algn="l"/>
                        </a:tabLst>
                      </a:pPr>
                      <a:r>
                        <a:rPr lang="en-GB" sz="1600" dirty="0">
                          <a:effectLst/>
                          <a:latin typeface="Times"/>
                          <a:ea typeface="ＭＳ 明朝"/>
                          <a:cs typeface="Times"/>
                        </a:rPr>
                        <a:t>Workshop 1 Geneva at the ILO (statistics/methodology)</a:t>
                      </a:r>
                      <a:endParaRPr lang="fr-FR" sz="1600" dirty="0">
                        <a:effectLst/>
                        <a:latin typeface="Times"/>
                        <a:ea typeface="ＭＳ 明朝"/>
                        <a:cs typeface="Times New Roman"/>
                      </a:endParaRPr>
                    </a:p>
                  </a:txBody>
                  <a:tcPr marL="68580" marR="68580" marT="0" marB="0"/>
                </a:tc>
                <a:tc>
                  <a:txBody>
                    <a:bodyPr/>
                    <a:lstStyle/>
                    <a:p>
                      <a:pPr>
                        <a:spcAft>
                          <a:spcPts val="0"/>
                        </a:spcAft>
                        <a:tabLst>
                          <a:tab pos="180340" algn="l"/>
                          <a:tab pos="180340" algn="l"/>
                        </a:tabLst>
                      </a:pPr>
                      <a:r>
                        <a:rPr lang="fr-FR" sz="1600" dirty="0">
                          <a:solidFill>
                            <a:srgbClr val="000000"/>
                          </a:solidFill>
                          <a:effectLst/>
                          <a:latin typeface="Times"/>
                          <a:ea typeface="Times New Roman"/>
                          <a:cs typeface="Times New Roman"/>
                        </a:rPr>
                        <a:t>2000</a:t>
                      </a:r>
                      <a:endParaRPr lang="fr-FR" sz="1600" dirty="0">
                        <a:effectLst/>
                        <a:latin typeface="Times"/>
                        <a:ea typeface="ＭＳ 明朝"/>
                        <a:cs typeface="Times New Roman"/>
                      </a:endParaRPr>
                    </a:p>
                  </a:txBody>
                  <a:tcPr marL="68580" marR="68580" marT="0" marB="0" anchor="ctr"/>
                </a:tc>
                <a:tc>
                  <a:txBody>
                    <a:bodyPr/>
                    <a:lstStyle/>
                    <a:p>
                      <a:pPr>
                        <a:spcAft>
                          <a:spcPts val="0"/>
                        </a:spcAft>
                        <a:tabLst>
                          <a:tab pos="180340" algn="l"/>
                          <a:tab pos="180340" algn="l"/>
                        </a:tabLst>
                      </a:pPr>
                      <a:r>
                        <a:rPr lang="fr-FR" sz="1600" dirty="0">
                          <a:solidFill>
                            <a:srgbClr val="000000"/>
                          </a:solidFill>
                          <a:effectLst/>
                          <a:latin typeface="Times"/>
                          <a:ea typeface="Times New Roman"/>
                          <a:cs typeface="Times New Roman"/>
                        </a:rPr>
                        <a:t>3000</a:t>
                      </a:r>
                      <a:endParaRPr lang="fr-FR" sz="1600" dirty="0">
                        <a:effectLst/>
                        <a:latin typeface="Times"/>
                        <a:ea typeface="ＭＳ 明朝"/>
                        <a:cs typeface="Times New Roman"/>
                      </a:endParaRPr>
                    </a:p>
                  </a:txBody>
                  <a:tcPr marL="68580" marR="68580" marT="0" marB="0" anchor="ctr"/>
                </a:tc>
                <a:tc>
                  <a:txBody>
                    <a:bodyPr/>
                    <a:lstStyle/>
                    <a:p>
                      <a:pPr>
                        <a:spcAft>
                          <a:spcPts val="0"/>
                        </a:spcAft>
                        <a:tabLst>
                          <a:tab pos="180340" algn="l"/>
                          <a:tab pos="180340" algn="l"/>
                        </a:tabLst>
                      </a:pPr>
                      <a:r>
                        <a:rPr lang="fr-FR" sz="1600" dirty="0">
                          <a:solidFill>
                            <a:srgbClr val="000000"/>
                          </a:solidFill>
                          <a:effectLst/>
                          <a:latin typeface="Times"/>
                          <a:ea typeface="Times New Roman"/>
                          <a:cs typeface="Times New Roman"/>
                        </a:rPr>
                        <a:t>5000</a:t>
                      </a:r>
                      <a:endParaRPr lang="fr-FR" sz="1600" dirty="0">
                        <a:effectLst/>
                        <a:latin typeface="Times"/>
                        <a:ea typeface="ＭＳ 明朝"/>
                        <a:cs typeface="Times New Roman"/>
                      </a:endParaRPr>
                    </a:p>
                  </a:txBody>
                  <a:tcPr marL="68580" marR="68580" marT="0" marB="0" anchor="ctr"/>
                </a:tc>
              </a:tr>
              <a:tr h="370840">
                <a:tc>
                  <a:txBody>
                    <a:bodyPr/>
                    <a:lstStyle/>
                    <a:p>
                      <a:pPr>
                        <a:spcAft>
                          <a:spcPts val="0"/>
                        </a:spcAft>
                        <a:tabLst>
                          <a:tab pos="180340" algn="l"/>
                          <a:tab pos="180340" algn="l"/>
                        </a:tabLst>
                      </a:pPr>
                      <a:r>
                        <a:rPr lang="en-GB" sz="1600" dirty="0">
                          <a:effectLst/>
                          <a:latin typeface="Times"/>
                          <a:ea typeface="ＭＳ 明朝"/>
                          <a:cs typeface="Times New Roman"/>
                        </a:rPr>
                        <a:t>Workshop 2 in Bochum or Copenhagen or Padua (sectors, firms)</a:t>
                      </a:r>
                      <a:endParaRPr lang="fr-FR" sz="1600" dirty="0">
                        <a:effectLst/>
                        <a:latin typeface="Times"/>
                        <a:ea typeface="ＭＳ 明朝"/>
                        <a:cs typeface="Times New Roman"/>
                      </a:endParaRPr>
                    </a:p>
                  </a:txBody>
                  <a:tcPr marL="68580" marR="68580" marT="0" marB="0"/>
                </a:tc>
                <a:tc>
                  <a:txBody>
                    <a:bodyPr/>
                    <a:lstStyle/>
                    <a:p>
                      <a:pPr>
                        <a:spcAft>
                          <a:spcPts val="0"/>
                        </a:spcAft>
                        <a:tabLst>
                          <a:tab pos="180340" algn="l"/>
                          <a:tab pos="180340" algn="l"/>
                        </a:tabLst>
                      </a:pPr>
                      <a:r>
                        <a:rPr lang="fr-FR" sz="1600" dirty="0">
                          <a:solidFill>
                            <a:srgbClr val="000000"/>
                          </a:solidFill>
                          <a:effectLst/>
                          <a:latin typeface="Times"/>
                          <a:ea typeface="Times New Roman"/>
                          <a:cs typeface="Times New Roman"/>
                        </a:rPr>
                        <a:t>4500</a:t>
                      </a:r>
                      <a:endParaRPr lang="fr-FR" sz="1600" dirty="0">
                        <a:effectLst/>
                        <a:latin typeface="Times"/>
                        <a:ea typeface="ＭＳ 明朝"/>
                        <a:cs typeface="Times New Roman"/>
                      </a:endParaRPr>
                    </a:p>
                  </a:txBody>
                  <a:tcPr marL="68580" marR="68580" marT="0" marB="0" anchor="ctr"/>
                </a:tc>
                <a:tc>
                  <a:txBody>
                    <a:bodyPr/>
                    <a:lstStyle/>
                    <a:p>
                      <a:pPr>
                        <a:spcAft>
                          <a:spcPts val="0"/>
                        </a:spcAft>
                        <a:tabLst>
                          <a:tab pos="180340" algn="l"/>
                          <a:tab pos="180340" algn="l"/>
                        </a:tabLst>
                      </a:pPr>
                      <a:r>
                        <a:rPr lang="fr-FR" sz="1600" dirty="0">
                          <a:effectLst/>
                          <a:latin typeface="Times"/>
                          <a:ea typeface="ＭＳ 明朝"/>
                          <a:cs typeface="Times New Roman"/>
                        </a:rPr>
                        <a:t> </a:t>
                      </a:r>
                    </a:p>
                  </a:txBody>
                  <a:tcPr marL="68580" marR="68580" marT="0" marB="0" anchor="ctr"/>
                </a:tc>
                <a:tc>
                  <a:txBody>
                    <a:bodyPr/>
                    <a:lstStyle/>
                    <a:p>
                      <a:pPr>
                        <a:spcAft>
                          <a:spcPts val="0"/>
                        </a:spcAft>
                        <a:tabLst>
                          <a:tab pos="180340" algn="l"/>
                          <a:tab pos="180340" algn="l"/>
                        </a:tabLst>
                      </a:pPr>
                      <a:r>
                        <a:rPr lang="fr-FR" sz="1600" dirty="0">
                          <a:solidFill>
                            <a:srgbClr val="000000"/>
                          </a:solidFill>
                          <a:effectLst/>
                          <a:latin typeface="Times"/>
                          <a:ea typeface="Times New Roman"/>
                          <a:cs typeface="Times New Roman"/>
                        </a:rPr>
                        <a:t>4500</a:t>
                      </a:r>
                      <a:endParaRPr lang="fr-FR" sz="1600" dirty="0">
                        <a:effectLst/>
                        <a:latin typeface="Times"/>
                        <a:ea typeface="ＭＳ 明朝"/>
                        <a:cs typeface="Times New Roman"/>
                      </a:endParaRPr>
                    </a:p>
                  </a:txBody>
                  <a:tcPr marL="68580" marR="68580" marT="0" marB="0" anchor="ctr"/>
                </a:tc>
              </a:tr>
              <a:tr h="370840">
                <a:tc>
                  <a:txBody>
                    <a:bodyPr/>
                    <a:lstStyle/>
                    <a:p>
                      <a:pPr>
                        <a:spcAft>
                          <a:spcPts val="0"/>
                        </a:spcAft>
                        <a:tabLst>
                          <a:tab pos="180340" algn="l"/>
                          <a:tab pos="180340" algn="l"/>
                        </a:tabLst>
                      </a:pPr>
                      <a:r>
                        <a:rPr lang="en-GB" sz="1600" dirty="0">
                          <a:effectLst/>
                          <a:latin typeface="Times"/>
                          <a:ea typeface="ＭＳ 明朝"/>
                          <a:cs typeface="Times"/>
                        </a:rPr>
                        <a:t>General Meeting 3 WAGE Arras-Lille Nov. 2016</a:t>
                      </a:r>
                      <a:endParaRPr lang="fr-FR" sz="1600" dirty="0">
                        <a:effectLst/>
                        <a:latin typeface="Times"/>
                        <a:ea typeface="ＭＳ 明朝"/>
                        <a:cs typeface="Times New Roman"/>
                      </a:endParaRPr>
                    </a:p>
                  </a:txBody>
                  <a:tcPr marL="68580" marR="68580" marT="0" marB="0"/>
                </a:tc>
                <a:tc>
                  <a:txBody>
                    <a:bodyPr/>
                    <a:lstStyle/>
                    <a:p>
                      <a:pPr>
                        <a:spcAft>
                          <a:spcPts val="0"/>
                        </a:spcAft>
                        <a:tabLst>
                          <a:tab pos="180340" algn="l"/>
                          <a:tab pos="180340" algn="l"/>
                        </a:tabLst>
                      </a:pPr>
                      <a:r>
                        <a:rPr lang="fr-FR" sz="1600" dirty="0">
                          <a:solidFill>
                            <a:srgbClr val="000000"/>
                          </a:solidFill>
                          <a:effectLst/>
                          <a:latin typeface="Times"/>
                          <a:ea typeface="Times New Roman"/>
                          <a:cs typeface="Times New Roman"/>
                        </a:rPr>
                        <a:t>6000</a:t>
                      </a:r>
                      <a:endParaRPr lang="fr-FR" sz="1600" dirty="0">
                        <a:effectLst/>
                        <a:latin typeface="Times"/>
                        <a:ea typeface="ＭＳ 明朝"/>
                        <a:cs typeface="Times New Roman"/>
                      </a:endParaRPr>
                    </a:p>
                  </a:txBody>
                  <a:tcPr marL="68580" marR="68580" marT="0" marB="0" anchor="ctr"/>
                </a:tc>
                <a:tc>
                  <a:txBody>
                    <a:bodyPr/>
                    <a:lstStyle/>
                    <a:p>
                      <a:pPr>
                        <a:spcAft>
                          <a:spcPts val="0"/>
                        </a:spcAft>
                        <a:tabLst>
                          <a:tab pos="180340" algn="l"/>
                          <a:tab pos="180340" algn="l"/>
                        </a:tabLst>
                      </a:pPr>
                      <a:r>
                        <a:rPr lang="fr-FR" sz="1600" dirty="0">
                          <a:effectLst/>
                          <a:latin typeface="Times"/>
                          <a:ea typeface="ＭＳ 明朝"/>
                          <a:cs typeface="Times New Roman"/>
                        </a:rPr>
                        <a:t> </a:t>
                      </a:r>
                    </a:p>
                  </a:txBody>
                  <a:tcPr marL="68580" marR="68580" marT="0" marB="0" anchor="ctr"/>
                </a:tc>
                <a:tc>
                  <a:txBody>
                    <a:bodyPr/>
                    <a:lstStyle/>
                    <a:p>
                      <a:pPr>
                        <a:spcAft>
                          <a:spcPts val="0"/>
                        </a:spcAft>
                        <a:tabLst>
                          <a:tab pos="180340" algn="l"/>
                          <a:tab pos="180340" algn="l"/>
                        </a:tabLst>
                      </a:pPr>
                      <a:r>
                        <a:rPr lang="fr-FR" sz="1600" dirty="0">
                          <a:solidFill>
                            <a:srgbClr val="000000"/>
                          </a:solidFill>
                          <a:effectLst/>
                          <a:latin typeface="Times"/>
                          <a:ea typeface="Times New Roman"/>
                          <a:cs typeface="Times New Roman"/>
                        </a:rPr>
                        <a:t>6000</a:t>
                      </a:r>
                      <a:endParaRPr lang="fr-FR" sz="1600" dirty="0">
                        <a:effectLst/>
                        <a:latin typeface="Times"/>
                        <a:ea typeface="ＭＳ 明朝"/>
                        <a:cs typeface="Times New Roman"/>
                      </a:endParaRPr>
                    </a:p>
                  </a:txBody>
                  <a:tcPr marL="68580" marR="68580" marT="0" marB="0" anchor="ctr"/>
                </a:tc>
              </a:tr>
              <a:tr h="370840">
                <a:tc>
                  <a:txBody>
                    <a:bodyPr/>
                    <a:lstStyle/>
                    <a:p>
                      <a:pPr>
                        <a:spcAft>
                          <a:spcPts val="0"/>
                        </a:spcAft>
                        <a:tabLst>
                          <a:tab pos="180340" algn="l"/>
                          <a:tab pos="180340" algn="l"/>
                        </a:tabLst>
                      </a:pPr>
                      <a:r>
                        <a:rPr lang="en-GB" sz="1600" dirty="0">
                          <a:effectLst/>
                          <a:latin typeface="Times"/>
                          <a:ea typeface="ＭＳ 明朝"/>
                          <a:cs typeface="Times"/>
                        </a:rPr>
                        <a:t>Workshop 4 Marrakech, Emerging countries</a:t>
                      </a:r>
                      <a:endParaRPr lang="fr-FR" sz="1600" dirty="0">
                        <a:effectLst/>
                        <a:latin typeface="Times"/>
                        <a:ea typeface="ＭＳ 明朝"/>
                        <a:cs typeface="Times New Roman"/>
                      </a:endParaRPr>
                    </a:p>
                  </a:txBody>
                  <a:tcPr marL="68580" marR="68580" marT="0" marB="0"/>
                </a:tc>
                <a:tc>
                  <a:txBody>
                    <a:bodyPr/>
                    <a:lstStyle/>
                    <a:p>
                      <a:pPr>
                        <a:spcAft>
                          <a:spcPts val="0"/>
                        </a:spcAft>
                        <a:tabLst>
                          <a:tab pos="180340" algn="l"/>
                          <a:tab pos="180340" algn="l"/>
                        </a:tabLst>
                      </a:pPr>
                      <a:r>
                        <a:rPr lang="fr-FR" sz="1600" dirty="0">
                          <a:solidFill>
                            <a:srgbClr val="000000"/>
                          </a:solidFill>
                          <a:effectLst/>
                          <a:latin typeface="Times"/>
                          <a:ea typeface="Times New Roman"/>
                          <a:cs typeface="Times New Roman"/>
                        </a:rPr>
                        <a:t>4000</a:t>
                      </a:r>
                      <a:endParaRPr lang="fr-FR" sz="1600" dirty="0">
                        <a:effectLst/>
                        <a:latin typeface="Times"/>
                        <a:ea typeface="ＭＳ 明朝"/>
                        <a:cs typeface="Times New Roman"/>
                      </a:endParaRPr>
                    </a:p>
                  </a:txBody>
                  <a:tcPr marL="68580" marR="68580" marT="0" marB="0" anchor="ctr"/>
                </a:tc>
                <a:tc>
                  <a:txBody>
                    <a:bodyPr/>
                    <a:lstStyle/>
                    <a:p>
                      <a:pPr>
                        <a:spcAft>
                          <a:spcPts val="0"/>
                        </a:spcAft>
                        <a:tabLst>
                          <a:tab pos="180340" algn="l"/>
                          <a:tab pos="180340" algn="l"/>
                        </a:tabLst>
                      </a:pPr>
                      <a:r>
                        <a:rPr lang="fr-FR" sz="1600" dirty="0">
                          <a:effectLst/>
                          <a:latin typeface="Times"/>
                          <a:ea typeface="ＭＳ 明朝"/>
                          <a:cs typeface="Times New Roman"/>
                        </a:rPr>
                        <a:t> </a:t>
                      </a:r>
                    </a:p>
                  </a:txBody>
                  <a:tcPr marL="68580" marR="68580" marT="0" marB="0" anchor="ctr"/>
                </a:tc>
                <a:tc>
                  <a:txBody>
                    <a:bodyPr/>
                    <a:lstStyle/>
                    <a:p>
                      <a:pPr>
                        <a:spcAft>
                          <a:spcPts val="0"/>
                        </a:spcAft>
                        <a:tabLst>
                          <a:tab pos="180340" algn="l"/>
                          <a:tab pos="180340" algn="l"/>
                        </a:tabLst>
                      </a:pPr>
                      <a:r>
                        <a:rPr lang="fr-FR" sz="1600" dirty="0">
                          <a:solidFill>
                            <a:srgbClr val="000000"/>
                          </a:solidFill>
                          <a:effectLst/>
                          <a:latin typeface="Times"/>
                          <a:ea typeface="Times New Roman"/>
                          <a:cs typeface="Times New Roman"/>
                        </a:rPr>
                        <a:t>4000</a:t>
                      </a:r>
                      <a:endParaRPr lang="fr-FR" sz="1600" dirty="0">
                        <a:effectLst/>
                        <a:latin typeface="Times"/>
                        <a:ea typeface="ＭＳ 明朝"/>
                        <a:cs typeface="Times New Roman"/>
                      </a:endParaRPr>
                    </a:p>
                  </a:txBody>
                  <a:tcPr marL="68580" marR="68580" marT="0" marB="0" anchor="ctr"/>
                </a:tc>
              </a:tr>
              <a:tr h="370840">
                <a:tc>
                  <a:txBody>
                    <a:bodyPr/>
                    <a:lstStyle/>
                    <a:p>
                      <a:pPr>
                        <a:spcAft>
                          <a:spcPts val="0"/>
                        </a:spcAft>
                        <a:tabLst>
                          <a:tab pos="180340" algn="l"/>
                          <a:tab pos="180340" algn="l"/>
                        </a:tabLst>
                      </a:pPr>
                      <a:r>
                        <a:rPr lang="en-GB" sz="1600" dirty="0">
                          <a:effectLst/>
                          <a:latin typeface="Times"/>
                          <a:ea typeface="ＭＳ 明朝"/>
                          <a:cs typeface="Times"/>
                        </a:rPr>
                        <a:t>Missions of the coordinator or core team to expand the WAGE network</a:t>
                      </a:r>
                      <a:endParaRPr lang="fr-FR" sz="1600" dirty="0">
                        <a:effectLst/>
                        <a:latin typeface="Times"/>
                        <a:ea typeface="ＭＳ 明朝"/>
                        <a:cs typeface="Times New Roman"/>
                      </a:endParaRPr>
                    </a:p>
                  </a:txBody>
                  <a:tcPr marL="68580" marR="68580" marT="0" marB="0"/>
                </a:tc>
                <a:tc>
                  <a:txBody>
                    <a:bodyPr/>
                    <a:lstStyle/>
                    <a:p>
                      <a:pPr>
                        <a:spcAft>
                          <a:spcPts val="0"/>
                        </a:spcAft>
                        <a:tabLst>
                          <a:tab pos="180340" algn="l"/>
                          <a:tab pos="180340" algn="l"/>
                        </a:tabLst>
                      </a:pPr>
                      <a:r>
                        <a:rPr lang="fr-FR" sz="1600" dirty="0">
                          <a:solidFill>
                            <a:srgbClr val="000000"/>
                          </a:solidFill>
                          <a:effectLst/>
                          <a:latin typeface="Times"/>
                          <a:ea typeface="Times New Roman"/>
                          <a:cs typeface="Times New Roman"/>
                        </a:rPr>
                        <a:t>850</a:t>
                      </a:r>
                      <a:endParaRPr lang="fr-FR" sz="1600" dirty="0">
                        <a:effectLst/>
                        <a:latin typeface="Times"/>
                        <a:ea typeface="ＭＳ 明朝"/>
                        <a:cs typeface="Times New Roman"/>
                      </a:endParaRPr>
                    </a:p>
                  </a:txBody>
                  <a:tcPr marL="68580" marR="68580" marT="0" marB="0" anchor="ctr"/>
                </a:tc>
                <a:tc>
                  <a:txBody>
                    <a:bodyPr/>
                    <a:lstStyle/>
                    <a:p>
                      <a:pPr>
                        <a:spcAft>
                          <a:spcPts val="0"/>
                        </a:spcAft>
                        <a:tabLst>
                          <a:tab pos="180340" algn="l"/>
                          <a:tab pos="180340" algn="l"/>
                        </a:tabLst>
                      </a:pPr>
                      <a:r>
                        <a:rPr lang="fr-FR" sz="1600" dirty="0">
                          <a:effectLst/>
                          <a:latin typeface="Times"/>
                          <a:ea typeface="ＭＳ 明朝"/>
                          <a:cs typeface="Times New Roman"/>
                        </a:rPr>
                        <a:t> </a:t>
                      </a:r>
                    </a:p>
                  </a:txBody>
                  <a:tcPr marL="68580" marR="68580" marT="0" marB="0" anchor="ctr"/>
                </a:tc>
                <a:tc>
                  <a:txBody>
                    <a:bodyPr/>
                    <a:lstStyle/>
                    <a:p>
                      <a:pPr>
                        <a:spcAft>
                          <a:spcPts val="0"/>
                        </a:spcAft>
                        <a:tabLst>
                          <a:tab pos="180340" algn="l"/>
                          <a:tab pos="180340" algn="l"/>
                        </a:tabLst>
                      </a:pPr>
                      <a:r>
                        <a:rPr lang="fr-FR" sz="1600" dirty="0">
                          <a:solidFill>
                            <a:srgbClr val="000000"/>
                          </a:solidFill>
                          <a:effectLst/>
                          <a:latin typeface="Times"/>
                          <a:ea typeface="Times New Roman"/>
                          <a:cs typeface="Times New Roman"/>
                        </a:rPr>
                        <a:t>850</a:t>
                      </a:r>
                      <a:endParaRPr lang="fr-FR" sz="1600" dirty="0">
                        <a:effectLst/>
                        <a:latin typeface="Times"/>
                        <a:ea typeface="ＭＳ 明朝"/>
                        <a:cs typeface="Times New Roman"/>
                      </a:endParaRPr>
                    </a:p>
                  </a:txBody>
                  <a:tcPr marL="68580" marR="68580" marT="0" marB="0" anchor="ctr"/>
                </a:tc>
              </a:tr>
              <a:tr h="370840">
                <a:tc>
                  <a:txBody>
                    <a:bodyPr/>
                    <a:lstStyle/>
                    <a:p>
                      <a:pPr>
                        <a:spcAft>
                          <a:spcPts val="0"/>
                        </a:spcAft>
                        <a:tabLst>
                          <a:tab pos="180340" algn="l"/>
                          <a:tab pos="180340" algn="l"/>
                        </a:tabLst>
                      </a:pPr>
                      <a:r>
                        <a:rPr lang="en-GB" sz="1600" dirty="0">
                          <a:effectLst/>
                          <a:latin typeface="Times"/>
                          <a:ea typeface="ＭＳ 明朝"/>
                          <a:cs typeface="Times New Roman"/>
                        </a:rPr>
                        <a:t>Preparation of website, archival inventory, data-base</a:t>
                      </a:r>
                      <a:endParaRPr lang="fr-FR" sz="1600" dirty="0">
                        <a:effectLst/>
                        <a:latin typeface="Times"/>
                        <a:ea typeface="ＭＳ 明朝"/>
                        <a:cs typeface="Times New Roman"/>
                      </a:endParaRPr>
                    </a:p>
                  </a:txBody>
                  <a:tcPr marL="68580" marR="68580" marT="0" marB="0"/>
                </a:tc>
                <a:tc>
                  <a:txBody>
                    <a:bodyPr/>
                    <a:lstStyle/>
                    <a:p>
                      <a:pPr>
                        <a:spcAft>
                          <a:spcPts val="0"/>
                        </a:spcAft>
                        <a:tabLst>
                          <a:tab pos="180340" algn="l"/>
                          <a:tab pos="180340" algn="l"/>
                        </a:tabLst>
                      </a:pPr>
                      <a:r>
                        <a:rPr lang="fr-FR" sz="1600" dirty="0">
                          <a:solidFill>
                            <a:srgbClr val="000000"/>
                          </a:solidFill>
                          <a:effectLst/>
                          <a:latin typeface="Times"/>
                          <a:ea typeface="Times New Roman"/>
                          <a:cs typeface="Times New Roman"/>
                        </a:rPr>
                        <a:t>2000</a:t>
                      </a:r>
                      <a:endParaRPr lang="fr-FR" sz="1600" dirty="0">
                        <a:effectLst/>
                        <a:latin typeface="Times"/>
                        <a:ea typeface="ＭＳ 明朝"/>
                        <a:cs typeface="Times New Roman"/>
                      </a:endParaRPr>
                    </a:p>
                  </a:txBody>
                  <a:tcPr marL="68580" marR="68580" marT="0" marB="0" anchor="ctr"/>
                </a:tc>
                <a:tc>
                  <a:txBody>
                    <a:bodyPr/>
                    <a:lstStyle/>
                    <a:p>
                      <a:pPr>
                        <a:spcAft>
                          <a:spcPts val="0"/>
                        </a:spcAft>
                        <a:tabLst>
                          <a:tab pos="180340" algn="l"/>
                          <a:tab pos="180340" algn="l"/>
                        </a:tabLst>
                      </a:pPr>
                      <a:r>
                        <a:rPr lang="fr-FR" sz="1600" dirty="0">
                          <a:effectLst/>
                          <a:latin typeface="Times"/>
                          <a:ea typeface="ＭＳ 明朝"/>
                          <a:cs typeface="Times New Roman"/>
                        </a:rPr>
                        <a:t> </a:t>
                      </a:r>
                    </a:p>
                  </a:txBody>
                  <a:tcPr marL="68580" marR="68580" marT="0" marB="0" anchor="ctr"/>
                </a:tc>
                <a:tc>
                  <a:txBody>
                    <a:bodyPr/>
                    <a:lstStyle/>
                    <a:p>
                      <a:pPr>
                        <a:spcAft>
                          <a:spcPts val="0"/>
                        </a:spcAft>
                        <a:tabLst>
                          <a:tab pos="180340" algn="l"/>
                          <a:tab pos="180340" algn="l"/>
                        </a:tabLst>
                      </a:pPr>
                      <a:r>
                        <a:rPr lang="fr-FR" sz="1600" dirty="0">
                          <a:solidFill>
                            <a:srgbClr val="000000"/>
                          </a:solidFill>
                          <a:effectLst/>
                          <a:latin typeface="Times"/>
                          <a:ea typeface="Times New Roman"/>
                          <a:cs typeface="Times New Roman"/>
                        </a:rPr>
                        <a:t>2000</a:t>
                      </a:r>
                      <a:endParaRPr lang="fr-FR" sz="1600" dirty="0">
                        <a:effectLst/>
                        <a:latin typeface="Times"/>
                        <a:ea typeface="ＭＳ 明朝"/>
                        <a:cs typeface="Times New Roman"/>
                      </a:endParaRPr>
                    </a:p>
                  </a:txBody>
                  <a:tcPr marL="68580" marR="68580" marT="0" marB="0" anchor="ctr"/>
                </a:tc>
              </a:tr>
              <a:tr h="370840">
                <a:tc>
                  <a:txBody>
                    <a:bodyPr/>
                    <a:lstStyle/>
                    <a:p>
                      <a:pPr>
                        <a:spcAft>
                          <a:spcPts val="0"/>
                        </a:spcAft>
                        <a:tabLst>
                          <a:tab pos="180340" algn="l"/>
                          <a:tab pos="180340" algn="l"/>
                        </a:tabLst>
                      </a:pPr>
                      <a:r>
                        <a:rPr lang="en-GB" sz="1600" dirty="0">
                          <a:effectLst/>
                          <a:latin typeface="Times"/>
                          <a:ea typeface="ＭＳ 明朝"/>
                          <a:cs typeface="Times"/>
                        </a:rPr>
                        <a:t>Communication actions and project of survey of regional businesses (testing the social consulting project)</a:t>
                      </a:r>
                      <a:endParaRPr lang="fr-FR" sz="1600" dirty="0">
                        <a:effectLst/>
                        <a:latin typeface="Times"/>
                        <a:ea typeface="ＭＳ 明朝"/>
                        <a:cs typeface="Times New Roman"/>
                      </a:endParaRPr>
                    </a:p>
                  </a:txBody>
                  <a:tcPr marL="68580" marR="68580" marT="0" marB="0"/>
                </a:tc>
                <a:tc>
                  <a:txBody>
                    <a:bodyPr/>
                    <a:lstStyle/>
                    <a:p>
                      <a:pPr>
                        <a:spcAft>
                          <a:spcPts val="0"/>
                        </a:spcAft>
                        <a:tabLst>
                          <a:tab pos="180340" algn="l"/>
                          <a:tab pos="180340" algn="l"/>
                        </a:tabLst>
                      </a:pPr>
                      <a:r>
                        <a:rPr lang="fr-FR" sz="1600" dirty="0">
                          <a:solidFill>
                            <a:srgbClr val="000000"/>
                          </a:solidFill>
                          <a:effectLst/>
                          <a:latin typeface="Times"/>
                          <a:ea typeface="Times New Roman"/>
                          <a:cs typeface="Times New Roman"/>
                        </a:rPr>
                        <a:t>2500</a:t>
                      </a:r>
                      <a:endParaRPr lang="fr-FR" sz="1600" dirty="0">
                        <a:effectLst/>
                        <a:latin typeface="Times"/>
                        <a:ea typeface="ＭＳ 明朝"/>
                        <a:cs typeface="Times New Roman"/>
                      </a:endParaRPr>
                    </a:p>
                  </a:txBody>
                  <a:tcPr marL="68580" marR="68580" marT="0" marB="0" anchor="ctr"/>
                </a:tc>
                <a:tc>
                  <a:txBody>
                    <a:bodyPr/>
                    <a:lstStyle/>
                    <a:p>
                      <a:pPr>
                        <a:spcAft>
                          <a:spcPts val="0"/>
                        </a:spcAft>
                        <a:tabLst>
                          <a:tab pos="180340" algn="l"/>
                          <a:tab pos="180340" algn="l"/>
                        </a:tabLst>
                      </a:pPr>
                      <a:r>
                        <a:rPr lang="fr-FR" sz="1600" dirty="0">
                          <a:solidFill>
                            <a:srgbClr val="000000"/>
                          </a:solidFill>
                          <a:effectLst/>
                          <a:latin typeface="Times"/>
                          <a:ea typeface="Times New Roman"/>
                          <a:cs typeface="Times New Roman"/>
                        </a:rPr>
                        <a:t>1100</a:t>
                      </a:r>
                      <a:endParaRPr lang="fr-FR" sz="1600" dirty="0">
                        <a:effectLst/>
                        <a:latin typeface="Times"/>
                        <a:ea typeface="ＭＳ 明朝"/>
                        <a:cs typeface="Times New Roman"/>
                      </a:endParaRPr>
                    </a:p>
                  </a:txBody>
                  <a:tcPr marL="68580" marR="68580" marT="0" marB="0" anchor="ctr"/>
                </a:tc>
                <a:tc>
                  <a:txBody>
                    <a:bodyPr/>
                    <a:lstStyle/>
                    <a:p>
                      <a:pPr>
                        <a:spcAft>
                          <a:spcPts val="0"/>
                        </a:spcAft>
                        <a:tabLst>
                          <a:tab pos="180340" algn="l"/>
                          <a:tab pos="180340" algn="l"/>
                        </a:tabLst>
                      </a:pPr>
                      <a:r>
                        <a:rPr lang="fr-FR" sz="1600" dirty="0">
                          <a:solidFill>
                            <a:srgbClr val="000000"/>
                          </a:solidFill>
                          <a:effectLst/>
                          <a:latin typeface="Times"/>
                          <a:ea typeface="Times New Roman"/>
                          <a:cs typeface="Times New Roman"/>
                        </a:rPr>
                        <a:t>3600</a:t>
                      </a:r>
                      <a:endParaRPr lang="fr-FR" sz="1600" dirty="0">
                        <a:effectLst/>
                        <a:latin typeface="Times"/>
                        <a:ea typeface="ＭＳ 明朝"/>
                        <a:cs typeface="Times New Roman"/>
                      </a:endParaRPr>
                    </a:p>
                  </a:txBody>
                  <a:tcPr marL="68580" marR="68580" marT="0" marB="0" anchor="ctr"/>
                </a:tc>
              </a:tr>
              <a:tr h="370840">
                <a:tc>
                  <a:txBody>
                    <a:bodyPr/>
                    <a:lstStyle/>
                    <a:p>
                      <a:pPr>
                        <a:spcAft>
                          <a:spcPts val="0"/>
                        </a:spcAft>
                        <a:tabLst>
                          <a:tab pos="180340" algn="l"/>
                          <a:tab pos="180340" algn="l"/>
                        </a:tabLst>
                      </a:pPr>
                      <a:r>
                        <a:rPr lang="en-GB" sz="1600" dirty="0">
                          <a:effectLst/>
                          <a:latin typeface="Times"/>
                          <a:ea typeface="ＭＳ 明朝"/>
                          <a:cs typeface="Times"/>
                        </a:rPr>
                        <a:t>Communication actions, publication and promotion of the project</a:t>
                      </a:r>
                      <a:endParaRPr lang="fr-FR" sz="1600" dirty="0">
                        <a:effectLst/>
                        <a:latin typeface="Times"/>
                        <a:ea typeface="ＭＳ 明朝"/>
                        <a:cs typeface="Times New Roman"/>
                      </a:endParaRPr>
                    </a:p>
                  </a:txBody>
                  <a:tcPr marL="68580" marR="68580" marT="0" marB="0"/>
                </a:tc>
                <a:tc>
                  <a:txBody>
                    <a:bodyPr/>
                    <a:lstStyle/>
                    <a:p>
                      <a:pPr>
                        <a:spcAft>
                          <a:spcPts val="0"/>
                        </a:spcAft>
                        <a:tabLst>
                          <a:tab pos="180340" algn="l"/>
                          <a:tab pos="180340" algn="l"/>
                        </a:tabLst>
                      </a:pPr>
                      <a:r>
                        <a:rPr lang="fr-FR" sz="1600" dirty="0">
                          <a:solidFill>
                            <a:srgbClr val="000000"/>
                          </a:solidFill>
                          <a:effectLst/>
                          <a:latin typeface="Times"/>
                          <a:ea typeface="Times New Roman"/>
                          <a:cs typeface="Times New Roman"/>
                        </a:rPr>
                        <a:t>3000</a:t>
                      </a:r>
                      <a:endParaRPr lang="fr-FR" sz="1600" dirty="0">
                        <a:effectLst/>
                        <a:latin typeface="Times"/>
                        <a:ea typeface="ＭＳ 明朝"/>
                        <a:cs typeface="Times New Roman"/>
                      </a:endParaRPr>
                    </a:p>
                  </a:txBody>
                  <a:tcPr marL="68580" marR="68580" marT="0" marB="0" anchor="ctr"/>
                </a:tc>
                <a:tc>
                  <a:txBody>
                    <a:bodyPr/>
                    <a:lstStyle/>
                    <a:p>
                      <a:pPr>
                        <a:spcAft>
                          <a:spcPts val="0"/>
                        </a:spcAft>
                        <a:tabLst>
                          <a:tab pos="180340" algn="l"/>
                          <a:tab pos="180340" algn="l"/>
                        </a:tabLst>
                      </a:pPr>
                      <a:r>
                        <a:rPr lang="fr-FR" sz="1600" dirty="0">
                          <a:effectLst/>
                          <a:latin typeface="Times"/>
                          <a:ea typeface="ＭＳ 明朝"/>
                          <a:cs typeface="Times New Roman"/>
                        </a:rPr>
                        <a:t> </a:t>
                      </a:r>
                    </a:p>
                  </a:txBody>
                  <a:tcPr marL="68580" marR="68580" marT="0" marB="0" anchor="ctr"/>
                </a:tc>
                <a:tc>
                  <a:txBody>
                    <a:bodyPr/>
                    <a:lstStyle/>
                    <a:p>
                      <a:pPr>
                        <a:spcAft>
                          <a:spcPts val="0"/>
                        </a:spcAft>
                        <a:tabLst>
                          <a:tab pos="180340" algn="l"/>
                          <a:tab pos="180340" algn="l"/>
                        </a:tabLst>
                      </a:pPr>
                      <a:r>
                        <a:rPr lang="fr-FR" sz="1600" dirty="0">
                          <a:solidFill>
                            <a:srgbClr val="000000"/>
                          </a:solidFill>
                          <a:effectLst/>
                          <a:latin typeface="Times"/>
                          <a:ea typeface="Times New Roman"/>
                          <a:cs typeface="Times New Roman"/>
                        </a:rPr>
                        <a:t>3000</a:t>
                      </a:r>
                      <a:endParaRPr lang="fr-FR" sz="1600" dirty="0">
                        <a:effectLst/>
                        <a:latin typeface="Times"/>
                        <a:ea typeface="ＭＳ 明朝"/>
                        <a:cs typeface="Times New Roman"/>
                      </a:endParaRPr>
                    </a:p>
                  </a:txBody>
                  <a:tcPr marL="68580" marR="68580" marT="0" marB="0" anchor="ctr"/>
                </a:tc>
              </a:tr>
              <a:tr h="370840">
                <a:tc>
                  <a:txBody>
                    <a:bodyPr/>
                    <a:lstStyle/>
                    <a:p>
                      <a:pPr>
                        <a:spcAft>
                          <a:spcPts val="0"/>
                        </a:spcAft>
                        <a:tabLst>
                          <a:tab pos="180340" algn="l"/>
                          <a:tab pos="180340" algn="l"/>
                        </a:tabLst>
                      </a:pPr>
                      <a:r>
                        <a:rPr lang="en-GB" sz="1600" dirty="0">
                          <a:effectLst/>
                          <a:latin typeface="Times"/>
                          <a:ea typeface="ＭＳ 明朝"/>
                          <a:cs typeface="Times"/>
                        </a:rPr>
                        <a:t>Administrative taxes</a:t>
                      </a:r>
                      <a:endParaRPr lang="fr-FR" sz="1600" dirty="0">
                        <a:effectLst/>
                        <a:latin typeface="Times"/>
                        <a:ea typeface="ＭＳ 明朝"/>
                        <a:cs typeface="Times New Roman"/>
                      </a:endParaRPr>
                    </a:p>
                  </a:txBody>
                  <a:tcPr marL="68580" marR="68580" marT="0" marB="0"/>
                </a:tc>
                <a:tc>
                  <a:txBody>
                    <a:bodyPr/>
                    <a:lstStyle/>
                    <a:p>
                      <a:pPr>
                        <a:spcAft>
                          <a:spcPts val="0"/>
                        </a:spcAft>
                        <a:tabLst>
                          <a:tab pos="180340" algn="l"/>
                          <a:tab pos="180340" algn="l"/>
                        </a:tabLst>
                      </a:pPr>
                      <a:r>
                        <a:rPr lang="fr-FR" sz="1600" dirty="0">
                          <a:solidFill>
                            <a:srgbClr val="000000"/>
                          </a:solidFill>
                          <a:effectLst/>
                          <a:latin typeface="Times"/>
                          <a:ea typeface="Times New Roman"/>
                          <a:cs typeface="Times New Roman"/>
                        </a:rPr>
                        <a:t>1150</a:t>
                      </a:r>
                      <a:endParaRPr lang="fr-FR" sz="1600" dirty="0">
                        <a:effectLst/>
                        <a:latin typeface="Times"/>
                        <a:ea typeface="ＭＳ 明朝"/>
                        <a:cs typeface="Times New Roman"/>
                      </a:endParaRPr>
                    </a:p>
                  </a:txBody>
                  <a:tcPr marL="68580" marR="68580" marT="0" marB="0" anchor="ctr"/>
                </a:tc>
                <a:tc>
                  <a:txBody>
                    <a:bodyPr/>
                    <a:lstStyle/>
                    <a:p>
                      <a:pPr>
                        <a:spcAft>
                          <a:spcPts val="0"/>
                        </a:spcAft>
                        <a:tabLst>
                          <a:tab pos="180340" algn="l"/>
                          <a:tab pos="180340" algn="l"/>
                        </a:tabLst>
                      </a:pPr>
                      <a:r>
                        <a:rPr lang="fr-FR" sz="1600" dirty="0">
                          <a:effectLst/>
                          <a:latin typeface="Times"/>
                          <a:ea typeface="ＭＳ 明朝"/>
                          <a:cs typeface="Times New Roman"/>
                        </a:rPr>
                        <a:t> </a:t>
                      </a:r>
                    </a:p>
                  </a:txBody>
                  <a:tcPr marL="68580" marR="68580" marT="0" marB="0" anchor="ctr"/>
                </a:tc>
                <a:tc>
                  <a:txBody>
                    <a:bodyPr/>
                    <a:lstStyle/>
                    <a:p>
                      <a:pPr>
                        <a:spcAft>
                          <a:spcPts val="0"/>
                        </a:spcAft>
                        <a:tabLst>
                          <a:tab pos="180340" algn="l"/>
                          <a:tab pos="180340" algn="l"/>
                        </a:tabLst>
                      </a:pPr>
                      <a:r>
                        <a:rPr lang="fr-FR" sz="1600" dirty="0">
                          <a:solidFill>
                            <a:srgbClr val="000000"/>
                          </a:solidFill>
                          <a:effectLst/>
                          <a:latin typeface="Times"/>
                          <a:ea typeface="Times New Roman"/>
                          <a:cs typeface="Times New Roman"/>
                        </a:rPr>
                        <a:t>1150</a:t>
                      </a:r>
                      <a:endParaRPr lang="fr-FR" sz="1600" dirty="0">
                        <a:effectLst/>
                        <a:latin typeface="Times"/>
                        <a:ea typeface="ＭＳ 明朝"/>
                        <a:cs typeface="Times New Roman"/>
                      </a:endParaRPr>
                    </a:p>
                  </a:txBody>
                  <a:tcPr marL="68580" marR="68580" marT="0" marB="0" anchor="ctr"/>
                </a:tc>
              </a:tr>
              <a:tr h="370840">
                <a:tc>
                  <a:txBody>
                    <a:bodyPr/>
                    <a:lstStyle/>
                    <a:p>
                      <a:pPr>
                        <a:spcAft>
                          <a:spcPts val="0"/>
                        </a:spcAft>
                        <a:tabLst>
                          <a:tab pos="180340" algn="l"/>
                          <a:tab pos="180340" algn="l"/>
                        </a:tabLst>
                      </a:pPr>
                      <a:r>
                        <a:rPr lang="en-GB" sz="1600" dirty="0">
                          <a:effectLst/>
                          <a:latin typeface="Times"/>
                          <a:ea typeface="ＭＳ 明朝"/>
                          <a:cs typeface="Times"/>
                        </a:rPr>
                        <a:t>Total</a:t>
                      </a:r>
                      <a:endParaRPr lang="fr-FR" sz="1600" dirty="0">
                        <a:effectLst/>
                        <a:latin typeface="Times"/>
                        <a:ea typeface="ＭＳ 明朝"/>
                        <a:cs typeface="Times New Roman"/>
                      </a:endParaRPr>
                    </a:p>
                  </a:txBody>
                  <a:tcPr marL="68580" marR="68580" marT="0" marB="0"/>
                </a:tc>
                <a:tc>
                  <a:txBody>
                    <a:bodyPr/>
                    <a:lstStyle/>
                    <a:p>
                      <a:pPr>
                        <a:spcAft>
                          <a:spcPts val="0"/>
                        </a:spcAft>
                        <a:tabLst>
                          <a:tab pos="180340" algn="l"/>
                          <a:tab pos="180340" algn="l"/>
                        </a:tabLst>
                      </a:pPr>
                      <a:r>
                        <a:rPr lang="fr-FR" sz="1600" dirty="0">
                          <a:solidFill>
                            <a:srgbClr val="000000"/>
                          </a:solidFill>
                          <a:effectLst/>
                          <a:latin typeface="Times"/>
                          <a:ea typeface="Times New Roman"/>
                          <a:cs typeface="Times New Roman"/>
                        </a:rPr>
                        <a:t>30000</a:t>
                      </a:r>
                      <a:endParaRPr lang="fr-FR" sz="1600" dirty="0">
                        <a:effectLst/>
                        <a:latin typeface="Times"/>
                        <a:ea typeface="ＭＳ 明朝"/>
                        <a:cs typeface="Times New Roman"/>
                      </a:endParaRPr>
                    </a:p>
                  </a:txBody>
                  <a:tcPr marL="68580" marR="68580" marT="0" marB="0" anchor="ctr"/>
                </a:tc>
                <a:tc>
                  <a:txBody>
                    <a:bodyPr/>
                    <a:lstStyle/>
                    <a:p>
                      <a:pPr>
                        <a:spcAft>
                          <a:spcPts val="0"/>
                        </a:spcAft>
                        <a:tabLst>
                          <a:tab pos="180340" algn="l"/>
                          <a:tab pos="180340" algn="l"/>
                        </a:tabLst>
                      </a:pPr>
                      <a:r>
                        <a:rPr lang="fr-FR" sz="1600" dirty="0">
                          <a:solidFill>
                            <a:srgbClr val="000000"/>
                          </a:solidFill>
                          <a:effectLst/>
                          <a:latin typeface="Times"/>
                          <a:ea typeface="Times New Roman"/>
                          <a:cs typeface="Times New Roman"/>
                        </a:rPr>
                        <a:t>4100</a:t>
                      </a:r>
                      <a:endParaRPr lang="fr-FR" sz="1600" dirty="0">
                        <a:effectLst/>
                        <a:latin typeface="Times"/>
                        <a:ea typeface="ＭＳ 明朝"/>
                        <a:cs typeface="Times New Roman"/>
                      </a:endParaRPr>
                    </a:p>
                  </a:txBody>
                  <a:tcPr marL="68580" marR="68580" marT="0" marB="0" anchor="ctr"/>
                </a:tc>
                <a:tc>
                  <a:txBody>
                    <a:bodyPr/>
                    <a:lstStyle/>
                    <a:p>
                      <a:pPr>
                        <a:spcAft>
                          <a:spcPts val="0"/>
                        </a:spcAft>
                        <a:tabLst>
                          <a:tab pos="180340" algn="l"/>
                          <a:tab pos="180340" algn="l"/>
                        </a:tabLst>
                      </a:pPr>
                      <a:r>
                        <a:rPr lang="fr-FR" sz="1600" dirty="0">
                          <a:solidFill>
                            <a:srgbClr val="000000"/>
                          </a:solidFill>
                          <a:effectLst/>
                          <a:latin typeface="Times"/>
                          <a:ea typeface="Times New Roman"/>
                          <a:cs typeface="Times New Roman"/>
                        </a:rPr>
                        <a:t>34100</a:t>
                      </a:r>
                      <a:endParaRPr lang="fr-FR" sz="1600" dirty="0">
                        <a:effectLst/>
                        <a:latin typeface="Times"/>
                        <a:ea typeface="ＭＳ 明朝"/>
                        <a:cs typeface="Times New Roman"/>
                      </a:endParaRPr>
                    </a:p>
                  </a:txBody>
                  <a:tcPr marL="68580" marR="68580" marT="0" marB="0" anchor="ctr"/>
                </a:tc>
              </a:tr>
            </a:tbl>
          </a:graphicData>
        </a:graphic>
      </p:graphicFrame>
    </p:spTree>
    <p:extLst>
      <p:ext uri="{BB962C8B-B14F-4D97-AF65-F5344CB8AC3E}">
        <p14:creationId xmlns:p14="http://schemas.microsoft.com/office/powerpoint/2010/main" val="2033638928"/>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GB" sz="3200" dirty="0" smtClean="0">
                <a:solidFill>
                  <a:srgbClr val="0000FF"/>
                </a:solidFill>
              </a:rPr>
              <a:t>3. Network organisation</a:t>
            </a:r>
            <a:br>
              <a:rPr lang="en-GB" sz="3200" dirty="0" smtClean="0">
                <a:solidFill>
                  <a:srgbClr val="0000FF"/>
                </a:solidFill>
              </a:rPr>
            </a:br>
            <a:r>
              <a:rPr lang="en-GB" sz="3200" dirty="0" smtClean="0">
                <a:solidFill>
                  <a:srgbClr val="FF0000"/>
                </a:solidFill>
              </a:rPr>
              <a:t>Governance</a:t>
            </a:r>
            <a:endParaRPr lang="en-GB" sz="3200" dirty="0">
              <a:solidFill>
                <a:srgbClr val="FF0000"/>
              </a:solidFill>
            </a:endParaRPr>
          </a:p>
        </p:txBody>
      </p:sp>
      <p:sp>
        <p:nvSpPr>
          <p:cNvPr id="3" name="Espace réservé du contenu 2"/>
          <p:cNvSpPr>
            <a:spLocks noGrp="1"/>
          </p:cNvSpPr>
          <p:nvPr>
            <p:ph idx="1"/>
          </p:nvPr>
        </p:nvSpPr>
        <p:spPr/>
        <p:txBody>
          <a:bodyPr>
            <a:normAutofit fontScale="92500"/>
          </a:bodyPr>
          <a:lstStyle/>
          <a:p>
            <a:r>
              <a:rPr lang="en-GB" sz="2800" dirty="0" smtClean="0"/>
              <a:t>Organisation of the network: f. e. </a:t>
            </a:r>
          </a:p>
          <a:p>
            <a:r>
              <a:rPr lang="en-GB" sz="2800" dirty="0" smtClean="0"/>
              <a:t>1. core team 2. main contributors/collaborators 3. specific or external partners (experts, consulting)</a:t>
            </a:r>
          </a:p>
          <a:p>
            <a:r>
              <a:rPr lang="en-GB" sz="2800" dirty="0" smtClean="0"/>
              <a:t>Internal communication (MEHSH platform)</a:t>
            </a:r>
          </a:p>
          <a:p>
            <a:r>
              <a:rPr lang="en-GB" sz="2800" dirty="0" smtClean="0"/>
              <a:t>Internal </a:t>
            </a:r>
            <a:r>
              <a:rPr lang="en-GB" sz="2800" dirty="0"/>
              <a:t>and external </a:t>
            </a:r>
            <a:r>
              <a:rPr lang="en-GB" sz="2800" dirty="0" smtClean="0"/>
              <a:t>bodies </a:t>
            </a:r>
          </a:p>
          <a:p>
            <a:r>
              <a:rPr lang="en-GB" sz="2800" dirty="0" smtClean="0"/>
              <a:t>Consortium </a:t>
            </a:r>
            <a:r>
              <a:rPr lang="en-GB" sz="2800" dirty="0"/>
              <a:t>agreement (to </a:t>
            </a:r>
            <a:r>
              <a:rPr lang="en-GB" sz="2800" dirty="0" smtClean="0"/>
              <a:t>sign among us) with a charter form for the solution of human or strategic problems, and solution procedures in case of abandonment of a partner, failure of working of another partner etc. </a:t>
            </a:r>
          </a:p>
          <a:p>
            <a:r>
              <a:rPr lang="en-GB" sz="2800" dirty="0" smtClean="0"/>
              <a:t>Extension of the network/Cooperation possibilities</a:t>
            </a:r>
            <a:endParaRPr lang="en-GB" sz="2800" dirty="0"/>
          </a:p>
        </p:txBody>
      </p:sp>
    </p:spTree>
    <p:extLst>
      <p:ext uri="{BB962C8B-B14F-4D97-AF65-F5344CB8AC3E}">
        <p14:creationId xmlns:p14="http://schemas.microsoft.com/office/powerpoint/2010/main" val="1085485703"/>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GB" sz="2800" dirty="0" smtClean="0">
                <a:solidFill>
                  <a:srgbClr val="FF0000"/>
                </a:solidFill>
              </a:rPr>
              <a:t>Partners, stakeholders, interlocutors</a:t>
            </a:r>
            <a:endParaRPr lang="en-GB" sz="2800" dirty="0">
              <a:solidFill>
                <a:srgbClr val="FF0000"/>
              </a:solidFill>
            </a:endParaRPr>
          </a:p>
        </p:txBody>
      </p:sp>
      <p:sp>
        <p:nvSpPr>
          <p:cNvPr id="3" name="Espace réservé du contenu 2"/>
          <p:cNvSpPr>
            <a:spLocks noGrp="1"/>
          </p:cNvSpPr>
          <p:nvPr>
            <p:ph idx="1"/>
          </p:nvPr>
        </p:nvSpPr>
        <p:spPr/>
        <p:txBody>
          <a:bodyPr>
            <a:normAutofit fontScale="92500" lnSpcReduction="20000"/>
          </a:bodyPr>
          <a:lstStyle/>
          <a:p>
            <a:pPr lvl="0"/>
            <a:r>
              <a:rPr lang="en-GB" dirty="0"/>
              <a:t>Check that the project meets a real need for society or economy (not what we imagine)</a:t>
            </a:r>
            <a:r>
              <a:rPr lang="en-GB" dirty="0" smtClean="0"/>
              <a:t>.</a:t>
            </a:r>
          </a:p>
          <a:p>
            <a:pPr lvl="0"/>
            <a:r>
              <a:rPr lang="en-GB" dirty="0" smtClean="0"/>
              <a:t>Identify </a:t>
            </a:r>
            <a:r>
              <a:rPr lang="en-GB" dirty="0"/>
              <a:t>end users (and the expected solutions), consult them, meet them and include them in the partnership: e.g. the patients as part of a medical project, the farmers in an agricultural project, and the researchers, policy makers etc. </a:t>
            </a:r>
            <a:endParaRPr lang="en-GB" dirty="0" smtClean="0"/>
          </a:p>
          <a:p>
            <a:pPr lvl="0"/>
            <a:r>
              <a:rPr lang="en-GB" dirty="0" smtClean="0"/>
              <a:t>In </a:t>
            </a:r>
            <a:r>
              <a:rPr lang="en-GB" dirty="0"/>
              <a:t>our case, we have to meet the employers, unions, “basic” employees themselves (social samples), Administrations of Labour, of Statistics etc.</a:t>
            </a:r>
            <a:endParaRPr lang="fr-FR" dirty="0"/>
          </a:p>
          <a:p>
            <a:endParaRPr lang="en-GB" dirty="0"/>
          </a:p>
        </p:txBody>
      </p:sp>
    </p:spTree>
    <p:extLst>
      <p:ext uri="{BB962C8B-B14F-4D97-AF65-F5344CB8AC3E}">
        <p14:creationId xmlns:p14="http://schemas.microsoft.com/office/powerpoint/2010/main" val="2267814743"/>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GB" sz="2800" dirty="0" smtClean="0">
                <a:solidFill>
                  <a:srgbClr val="008000"/>
                </a:solidFill>
              </a:rPr>
              <a:t>Call for project: submissions</a:t>
            </a:r>
            <a:endParaRPr lang="en-GB" sz="2800" dirty="0">
              <a:solidFill>
                <a:srgbClr val="008000"/>
              </a:solidFill>
            </a:endParaRPr>
          </a:p>
        </p:txBody>
      </p:sp>
      <p:sp>
        <p:nvSpPr>
          <p:cNvPr id="3" name="Espace réservé du contenu 2"/>
          <p:cNvSpPr>
            <a:spLocks noGrp="1"/>
          </p:cNvSpPr>
          <p:nvPr>
            <p:ph idx="1"/>
          </p:nvPr>
        </p:nvSpPr>
        <p:spPr/>
        <p:txBody>
          <a:bodyPr>
            <a:normAutofit fontScale="92500"/>
          </a:bodyPr>
          <a:lstStyle/>
          <a:p>
            <a:r>
              <a:rPr lang="en-GB" sz="2800" dirty="0" smtClean="0"/>
              <a:t>July 9, 2015. Project WAGE was submitted at the (French) National Research Agency in MRSEI Program (“Building of European and International Scientific Network”) </a:t>
            </a:r>
          </a:p>
          <a:p>
            <a:r>
              <a:rPr lang="en-GB" sz="2800" dirty="0" smtClean="0"/>
              <a:t>End October 2015: </a:t>
            </a:r>
            <a:r>
              <a:rPr lang="en-GB" sz="2800" dirty="0" smtClean="0">
                <a:solidFill>
                  <a:srgbClr val="FF6600"/>
                </a:solidFill>
              </a:rPr>
              <a:t>ANR qualification </a:t>
            </a:r>
            <a:r>
              <a:rPr lang="en-GB" sz="2800" dirty="0" smtClean="0">
                <a:solidFill>
                  <a:srgbClr val="0000FF"/>
                </a:solidFill>
              </a:rPr>
              <a:t>30.000</a:t>
            </a:r>
            <a:r>
              <a:rPr lang="en-GB" sz="2800" dirty="0" smtClean="0"/>
              <a:t> € + First updating of the documents. December, 17: meeting in Paris of the 36 leaders of qualified projects for this call</a:t>
            </a:r>
          </a:p>
          <a:p>
            <a:r>
              <a:rPr lang="en-GB" sz="2800" dirty="0" smtClean="0"/>
              <a:t>February 2016: </a:t>
            </a:r>
            <a:r>
              <a:rPr lang="en-GB" sz="2800" dirty="0" smtClean="0">
                <a:solidFill>
                  <a:srgbClr val="FF6600"/>
                </a:solidFill>
              </a:rPr>
              <a:t>COMUE Qualification </a:t>
            </a:r>
            <a:r>
              <a:rPr lang="en-GB" sz="2800" dirty="0" smtClean="0"/>
              <a:t>to a grant application (call for project "Bonus for International Research Quality" BQRI) at the Community of the Universities of Nord-Pas-de-Calais : </a:t>
            </a:r>
            <a:r>
              <a:rPr lang="en-GB" sz="2800" dirty="0" smtClean="0">
                <a:solidFill>
                  <a:srgbClr val="0000FF"/>
                </a:solidFill>
              </a:rPr>
              <a:t>4,000 €</a:t>
            </a:r>
            <a:r>
              <a:rPr lang="en-GB" sz="2800" dirty="0" smtClean="0">
                <a:effectLst/>
              </a:rPr>
              <a:t> </a:t>
            </a:r>
            <a:endParaRPr lang="en-GB" sz="2800" dirty="0" smtClean="0"/>
          </a:p>
          <a:p>
            <a:endParaRPr lang="en-GB" dirty="0"/>
          </a:p>
        </p:txBody>
      </p:sp>
    </p:spTree>
    <p:extLst>
      <p:ext uri="{BB962C8B-B14F-4D97-AF65-F5344CB8AC3E}">
        <p14:creationId xmlns:p14="http://schemas.microsoft.com/office/powerpoint/2010/main" val="554370596"/>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GB" sz="3200" dirty="0" smtClean="0">
                <a:solidFill>
                  <a:srgbClr val="FF0000"/>
                </a:solidFill>
              </a:rPr>
              <a:t>Looking </a:t>
            </a:r>
            <a:r>
              <a:rPr lang="en-GB" sz="3200" dirty="0">
                <a:solidFill>
                  <a:srgbClr val="FF0000"/>
                </a:solidFill>
              </a:rPr>
              <a:t>for partner companies</a:t>
            </a:r>
            <a:r>
              <a:rPr lang="en-GB" sz="3200" dirty="0"/>
              <a:t>. </a:t>
            </a:r>
          </a:p>
        </p:txBody>
      </p:sp>
      <p:sp>
        <p:nvSpPr>
          <p:cNvPr id="3" name="Espace réservé du contenu 2"/>
          <p:cNvSpPr>
            <a:spLocks noGrp="1"/>
          </p:cNvSpPr>
          <p:nvPr>
            <p:ph idx="1"/>
          </p:nvPr>
        </p:nvSpPr>
        <p:spPr/>
        <p:txBody>
          <a:bodyPr>
            <a:normAutofit fontScale="70000" lnSpcReduction="20000"/>
          </a:bodyPr>
          <a:lstStyle/>
          <a:p>
            <a:pPr lvl="0"/>
            <a:r>
              <a:rPr lang="en-GB" sz="3400" dirty="0" smtClean="0"/>
              <a:t>Target </a:t>
            </a:r>
            <a:r>
              <a:rPr lang="en-GB" sz="3400" dirty="0"/>
              <a:t>the "social responsibility of business." Companies are interested in a "social management control" of their </a:t>
            </a:r>
            <a:r>
              <a:rPr lang="en-GB" sz="3400" dirty="0" smtClean="0"/>
              <a:t>operations </a:t>
            </a:r>
            <a:r>
              <a:rPr lang="en-GB" sz="3400" dirty="0"/>
              <a:t>and their strategy. So does their image in their "social audit". Currently, it is a growing market, especially occupied by the consulting </a:t>
            </a:r>
            <a:r>
              <a:rPr lang="en-GB" sz="3400" dirty="0" smtClean="0"/>
              <a:t>groups</a:t>
            </a:r>
          </a:p>
          <a:p>
            <a:pPr lvl="0"/>
            <a:r>
              <a:rPr lang="en-GB" sz="3400" dirty="0" smtClean="0"/>
              <a:t>Our </a:t>
            </a:r>
            <a:r>
              <a:rPr lang="en-GB" sz="3400" dirty="0"/>
              <a:t>expertise would be much appreciated: we must examine the issue with bosses (to view and probe their needs). Go to the bosses with an idea of shared gains as "win-win", not as seekers of funds or advice: "we bring you something". </a:t>
            </a:r>
            <a:endParaRPr lang="en-GB" sz="3400" dirty="0" smtClean="0"/>
          </a:p>
          <a:p>
            <a:pPr lvl="0"/>
            <a:r>
              <a:rPr lang="en-GB" sz="3400" dirty="0" smtClean="0"/>
              <a:t>To </a:t>
            </a:r>
            <a:r>
              <a:rPr lang="en-GB" sz="3400" dirty="0"/>
              <a:t>identify the partners, there is a network of the European Commission, 600 partners, with an interlocutor in every region: </a:t>
            </a:r>
            <a:r>
              <a:rPr lang="en-GB" sz="3400" i="1" dirty="0"/>
              <a:t>Enterprise Europe Network</a:t>
            </a:r>
            <a:r>
              <a:rPr lang="en-GB" sz="3400" dirty="0"/>
              <a:t>. </a:t>
            </a:r>
            <a:r>
              <a:rPr lang="en-GB" sz="3400" dirty="0" smtClean="0"/>
              <a:t>This </a:t>
            </a:r>
            <a:r>
              <a:rPr lang="en-GB" sz="3400" dirty="0"/>
              <a:t>research group with a completely European card can find all types of partners </a:t>
            </a:r>
            <a:r>
              <a:rPr lang="fr-FR" sz="3400" dirty="0" smtClean="0"/>
              <a:t>in EU</a:t>
            </a:r>
            <a:endParaRPr lang="fr-FR" sz="3400" dirty="0"/>
          </a:p>
          <a:p>
            <a:endParaRPr lang="en-GB" dirty="0"/>
          </a:p>
        </p:txBody>
      </p:sp>
    </p:spTree>
    <p:extLst>
      <p:ext uri="{BB962C8B-B14F-4D97-AF65-F5344CB8AC3E}">
        <p14:creationId xmlns:p14="http://schemas.microsoft.com/office/powerpoint/2010/main" val="3273054083"/>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GB" sz="3200" dirty="0" smtClean="0">
                <a:solidFill>
                  <a:srgbClr val="0000FF"/>
                </a:solidFill>
              </a:rPr>
              <a:t>4. Deliverables</a:t>
            </a:r>
            <a:r>
              <a:rPr lang="en-GB" sz="3200" dirty="0">
                <a:solidFill>
                  <a:srgbClr val="0000FF"/>
                </a:solidFill>
              </a:rPr>
              <a:t>/</a:t>
            </a:r>
            <a:r>
              <a:rPr lang="en-GB" sz="3200" dirty="0" smtClean="0">
                <a:solidFill>
                  <a:srgbClr val="0000FF"/>
                </a:solidFill>
              </a:rPr>
              <a:t>output</a:t>
            </a:r>
            <a:r>
              <a:rPr lang="en-GB" sz="3200" dirty="0">
                <a:solidFill>
                  <a:srgbClr val="0000FF"/>
                </a:solidFill>
              </a:rPr>
              <a:t/>
            </a:r>
            <a:br>
              <a:rPr lang="en-GB" sz="3200" dirty="0">
                <a:solidFill>
                  <a:srgbClr val="0000FF"/>
                </a:solidFill>
              </a:rPr>
            </a:br>
            <a:r>
              <a:rPr lang="en-GB" sz="3200" dirty="0" smtClean="0"/>
              <a:t>website</a:t>
            </a:r>
            <a:r>
              <a:rPr lang="en-GB" sz="3200" dirty="0"/>
              <a:t>, bibliography, future database, recommendations (policy papers) etc. </a:t>
            </a:r>
          </a:p>
        </p:txBody>
      </p:sp>
      <p:sp>
        <p:nvSpPr>
          <p:cNvPr id="3" name="Espace réservé du contenu 2"/>
          <p:cNvSpPr>
            <a:spLocks noGrp="1"/>
          </p:cNvSpPr>
          <p:nvPr>
            <p:ph idx="1"/>
          </p:nvPr>
        </p:nvSpPr>
        <p:spPr/>
        <p:txBody>
          <a:bodyPr/>
          <a:lstStyle/>
          <a:p>
            <a:pPr lvl="0"/>
            <a:r>
              <a:rPr lang="en-GB" dirty="0"/>
              <a:t>Be able to explain the WAGE project in a few words. Project, problem, methodology and proposed solutions concentrated in one sentence. In terms of marketing: what is our mission statement: what is it, why and for whom? Etc. </a:t>
            </a:r>
            <a:endParaRPr lang="en-GB" dirty="0" smtClean="0"/>
          </a:p>
          <a:p>
            <a:pPr lvl="0"/>
            <a:r>
              <a:rPr lang="en-GB" sz="2800" smtClean="0"/>
              <a:t>(E.g.: </a:t>
            </a:r>
            <a:r>
              <a:rPr lang="en-GB" sz="2800" dirty="0" smtClean="0"/>
              <a:t>What </a:t>
            </a:r>
            <a:r>
              <a:rPr lang="en-GB" sz="2800" dirty="0"/>
              <a:t>decent living wage for young Europeans</a:t>
            </a:r>
            <a:r>
              <a:rPr lang="en-GB" sz="2800" dirty="0" smtClean="0"/>
              <a:t>?)</a:t>
            </a:r>
            <a:endParaRPr lang="fr-FR" sz="2800" dirty="0"/>
          </a:p>
          <a:p>
            <a:endParaRPr lang="en-GB" dirty="0"/>
          </a:p>
        </p:txBody>
      </p:sp>
    </p:spTree>
    <p:extLst>
      <p:ext uri="{BB962C8B-B14F-4D97-AF65-F5344CB8AC3E}">
        <p14:creationId xmlns:p14="http://schemas.microsoft.com/office/powerpoint/2010/main" val="744179486"/>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800" dirty="0" smtClean="0">
                <a:solidFill>
                  <a:srgbClr val="0000FF"/>
                </a:solidFill>
              </a:rPr>
              <a:t>Impact </a:t>
            </a:r>
            <a:r>
              <a:rPr lang="en-GB" sz="2800" dirty="0" smtClean="0">
                <a:solidFill>
                  <a:srgbClr val="0000FF"/>
                </a:solidFill>
              </a:rPr>
              <a:t>assessment</a:t>
            </a:r>
            <a:endParaRPr lang="en-GB" sz="2800" dirty="0">
              <a:solidFill>
                <a:srgbClr val="0000FF"/>
              </a:solidFill>
            </a:endParaRPr>
          </a:p>
        </p:txBody>
      </p:sp>
      <p:sp>
        <p:nvSpPr>
          <p:cNvPr id="3" name="Espace réservé du contenu 2"/>
          <p:cNvSpPr>
            <a:spLocks noGrp="1"/>
          </p:cNvSpPr>
          <p:nvPr>
            <p:ph idx="1"/>
          </p:nvPr>
        </p:nvSpPr>
        <p:spPr/>
        <p:txBody>
          <a:bodyPr>
            <a:normAutofit fontScale="85000" lnSpcReduction="20000"/>
          </a:bodyPr>
          <a:lstStyle/>
          <a:p>
            <a:pPr lvl="0"/>
            <a:r>
              <a:rPr lang="en-GB" dirty="0" smtClean="0"/>
              <a:t>it </a:t>
            </a:r>
            <a:r>
              <a:rPr lang="en-GB" dirty="0"/>
              <a:t>accounts for 1/3 of the note in European projects. Researchers are poorly prepared for this exercise. </a:t>
            </a:r>
            <a:endParaRPr lang="en-GB" dirty="0" smtClean="0"/>
          </a:p>
          <a:p>
            <a:pPr lvl="0"/>
            <a:r>
              <a:rPr lang="en-GB" dirty="0" smtClean="0"/>
              <a:t>In </a:t>
            </a:r>
            <a:r>
              <a:rPr lang="en-GB" dirty="0"/>
              <a:t>foreign policy, for example, in the current issue (since 2014) of Ukraine, the EU expects shaped recommendations of public policy, their recipients, some policy-briefs, a data-base of usable networks like agencies development of parliamentary friendship groups, in short, an estimate of the time needed to diplomatic work and of the number of people to recruit or use for it. In some cases, this will involve recommendations to companies, for example, trade unions, public authorities. </a:t>
            </a:r>
            <a:endParaRPr lang="en-GB" dirty="0" smtClean="0"/>
          </a:p>
        </p:txBody>
      </p:sp>
    </p:spTree>
    <p:extLst>
      <p:ext uri="{BB962C8B-B14F-4D97-AF65-F5344CB8AC3E}">
        <p14:creationId xmlns:p14="http://schemas.microsoft.com/office/powerpoint/2010/main" val="444177266"/>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endParaRPr lang="en-GB" sz="3200" dirty="0"/>
          </a:p>
        </p:txBody>
      </p:sp>
      <p:sp>
        <p:nvSpPr>
          <p:cNvPr id="3" name="Espace réservé du contenu 2"/>
          <p:cNvSpPr>
            <a:spLocks noGrp="1"/>
          </p:cNvSpPr>
          <p:nvPr>
            <p:ph idx="1"/>
          </p:nvPr>
        </p:nvSpPr>
        <p:spPr/>
        <p:txBody>
          <a:bodyPr>
            <a:normAutofit fontScale="85000" lnSpcReduction="10000"/>
          </a:bodyPr>
          <a:lstStyle/>
          <a:p>
            <a:pPr lvl="0"/>
            <a:r>
              <a:rPr lang="en-GB" dirty="0"/>
              <a:t>Another project related to collective memory issues proposed a video game: it also had to assess the cost, the nomination process of the SMEs, which would be eligible for its manufacture etc. </a:t>
            </a:r>
            <a:endParaRPr lang="en-GB" dirty="0" smtClean="0"/>
          </a:p>
          <a:p>
            <a:pPr lvl="0"/>
            <a:r>
              <a:rPr lang="en-GB" dirty="0" smtClean="0"/>
              <a:t>Then </a:t>
            </a:r>
            <a:r>
              <a:rPr lang="en-GB" dirty="0"/>
              <a:t>we have to be realistic: do not write policy papers with 50 pages and take contact (if necessary) with a communication agency for it. The "impact evaluation" can strongly differentiate between several projects in competition. The national cell-support (UE-NCP-SHS) can help in this part; it has access to surveys etc.</a:t>
            </a:r>
            <a:endParaRPr lang="fr-FR" dirty="0"/>
          </a:p>
          <a:p>
            <a:endParaRPr lang="fr-FR" dirty="0"/>
          </a:p>
          <a:p>
            <a:endParaRPr lang="en-GB" dirty="0"/>
          </a:p>
        </p:txBody>
      </p:sp>
    </p:spTree>
    <p:extLst>
      <p:ext uri="{BB962C8B-B14F-4D97-AF65-F5344CB8AC3E}">
        <p14:creationId xmlns:p14="http://schemas.microsoft.com/office/powerpoint/2010/main" val="134344407"/>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GB" sz="2800" dirty="0" smtClean="0">
                <a:solidFill>
                  <a:srgbClr val="0000FF"/>
                </a:solidFill>
              </a:rPr>
              <a:t>Risk analysis</a:t>
            </a:r>
            <a:endParaRPr lang="en-GB" sz="2800" dirty="0">
              <a:solidFill>
                <a:srgbClr val="0000FF"/>
              </a:solidFill>
            </a:endParaRPr>
          </a:p>
        </p:txBody>
      </p:sp>
      <p:sp>
        <p:nvSpPr>
          <p:cNvPr id="3" name="Espace réservé du contenu 2"/>
          <p:cNvSpPr>
            <a:spLocks noGrp="1"/>
          </p:cNvSpPr>
          <p:nvPr>
            <p:ph idx="1"/>
          </p:nvPr>
        </p:nvSpPr>
        <p:spPr/>
        <p:txBody>
          <a:bodyPr>
            <a:normAutofit fontScale="70000" lnSpcReduction="20000"/>
          </a:bodyPr>
          <a:lstStyle/>
          <a:p>
            <a:pPr lvl="0"/>
            <a:r>
              <a:rPr lang="en-GB" dirty="0"/>
              <a:t>Take into account the risk analysis (which is not a prediction but a hypothetical programming). The project is starting on an assumption of </a:t>
            </a:r>
            <a:r>
              <a:rPr lang="en-GB" dirty="0" smtClean="0"/>
              <a:t>functioning: alternative </a:t>
            </a:r>
            <a:r>
              <a:rPr lang="en-GB" dirty="0"/>
              <a:t>solution. </a:t>
            </a:r>
            <a:endParaRPr lang="en-GB" dirty="0" smtClean="0"/>
          </a:p>
          <a:p>
            <a:pPr lvl="0"/>
            <a:r>
              <a:rPr lang="en-GB" dirty="0" smtClean="0"/>
              <a:t>List </a:t>
            </a:r>
            <a:r>
              <a:rPr lang="en-GB" dirty="0"/>
              <a:t>the types of risks: cost (failure of an actor or SMEs), human risk (departure of a partner), time-risk (not enough time). </a:t>
            </a:r>
            <a:endParaRPr lang="en-GB" dirty="0" smtClean="0"/>
          </a:p>
          <a:p>
            <a:pPr lvl="0"/>
            <a:r>
              <a:rPr lang="en-GB" dirty="0" smtClean="0"/>
              <a:t>Use </a:t>
            </a:r>
            <a:r>
              <a:rPr lang="en-GB" dirty="0"/>
              <a:t>e.g. the SWOT analysis (strategic analysis matrix summarizing synthetically strengths (Strengths), weaknesses (Weaknesses) and threats (Threats) and opportunities (Opportunities) of a proposition): strengths, weaknesses, better communication between partners etc. </a:t>
            </a:r>
            <a:endParaRPr lang="en-GB" dirty="0" smtClean="0"/>
          </a:p>
          <a:p>
            <a:pPr lvl="0"/>
            <a:r>
              <a:rPr lang="en-GB" dirty="0" smtClean="0"/>
              <a:t>From </a:t>
            </a:r>
            <a:r>
              <a:rPr lang="en-GB" dirty="0"/>
              <a:t>the analysis of the risk itself solutions can be found. Provide an output protocol of problem </a:t>
            </a:r>
            <a:r>
              <a:rPr lang="en-GB" dirty="0" smtClean="0"/>
              <a:t>f. e. in </a:t>
            </a:r>
            <a:r>
              <a:rPr lang="en-GB" dirty="0"/>
              <a:t>case of defaulting partner</a:t>
            </a:r>
            <a:endParaRPr lang="fr-FR" dirty="0"/>
          </a:p>
          <a:p>
            <a:endParaRPr lang="en-GB" dirty="0"/>
          </a:p>
        </p:txBody>
      </p:sp>
    </p:spTree>
    <p:extLst>
      <p:ext uri="{BB962C8B-B14F-4D97-AF65-F5344CB8AC3E}">
        <p14:creationId xmlns:p14="http://schemas.microsoft.com/office/powerpoint/2010/main" val="2823154229"/>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GB" sz="3200" dirty="0"/>
              <a:t>Define and think / plan the</a:t>
            </a:r>
            <a:r>
              <a:rPr lang="en-GB" sz="3200" dirty="0">
                <a:solidFill>
                  <a:srgbClr val="0000FF"/>
                </a:solidFill>
              </a:rPr>
              <a:t> post-project</a:t>
            </a:r>
            <a:r>
              <a:rPr lang="en-GB" sz="3200" dirty="0"/>
              <a:t>. </a:t>
            </a:r>
          </a:p>
        </p:txBody>
      </p:sp>
      <p:sp>
        <p:nvSpPr>
          <p:cNvPr id="3" name="Espace réservé du contenu 2"/>
          <p:cNvSpPr>
            <a:spLocks noGrp="1"/>
          </p:cNvSpPr>
          <p:nvPr>
            <p:ph idx="1"/>
          </p:nvPr>
        </p:nvSpPr>
        <p:spPr/>
        <p:txBody>
          <a:bodyPr>
            <a:normAutofit/>
          </a:bodyPr>
          <a:lstStyle/>
          <a:p>
            <a:r>
              <a:rPr lang="en-GB" sz="2800" dirty="0"/>
              <a:t>From the start, to whom will serve the project? What other actors? How will the project work? Steps between the end of the project and its marketing or use? We have to involve the different types of users and imagine an plan operations, described in the impact section of the proposition</a:t>
            </a:r>
            <a:r>
              <a:rPr lang="fr-FR" sz="2800" dirty="0"/>
              <a:t> </a:t>
            </a:r>
            <a:endParaRPr lang="en-GB" sz="2800" dirty="0"/>
          </a:p>
        </p:txBody>
      </p:sp>
    </p:spTree>
    <p:extLst>
      <p:ext uri="{BB962C8B-B14F-4D97-AF65-F5344CB8AC3E}">
        <p14:creationId xmlns:p14="http://schemas.microsoft.com/office/powerpoint/2010/main" val="3180621277"/>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GB" sz="3200" dirty="0" smtClean="0"/>
              <a:t>&gt; 5. Mission statement</a:t>
            </a:r>
            <a:endParaRPr lang="en-GB" sz="3200" dirty="0"/>
          </a:p>
        </p:txBody>
      </p:sp>
      <p:sp>
        <p:nvSpPr>
          <p:cNvPr id="3" name="Espace réservé du contenu 2"/>
          <p:cNvSpPr>
            <a:spLocks noGrp="1"/>
          </p:cNvSpPr>
          <p:nvPr>
            <p:ph idx="1"/>
          </p:nvPr>
        </p:nvSpPr>
        <p:spPr/>
        <p:txBody>
          <a:bodyPr>
            <a:normAutofit/>
          </a:bodyPr>
          <a:lstStyle/>
          <a:p>
            <a:pPr lvl="0"/>
            <a:r>
              <a:rPr lang="en-GB" dirty="0"/>
              <a:t>Be able to explain the WAGE project in a few words. Project, problem, methodology and proposed solutions concentrated in one sentence. In terms of marketing: what is our mission statement: what is it, why and for whom? Etc. </a:t>
            </a:r>
            <a:endParaRPr lang="en-GB" dirty="0" smtClean="0"/>
          </a:p>
          <a:p>
            <a:pPr lvl="0"/>
            <a:r>
              <a:rPr lang="en-GB" b="1" dirty="0" smtClean="0">
                <a:solidFill>
                  <a:srgbClr val="FF6600"/>
                </a:solidFill>
              </a:rPr>
              <a:t>Better wage for better growth</a:t>
            </a:r>
          </a:p>
          <a:p>
            <a:pPr lvl="0"/>
            <a:r>
              <a:rPr lang="en-GB" b="1" dirty="0" smtClean="0">
                <a:solidFill>
                  <a:srgbClr val="FF6600"/>
                </a:solidFill>
              </a:rPr>
              <a:t>Decent wage for better productivity etc.  </a:t>
            </a:r>
            <a:endParaRPr lang="en-GB" dirty="0" smtClean="0">
              <a:solidFill>
                <a:srgbClr val="FF6600"/>
              </a:solidFill>
            </a:endParaRPr>
          </a:p>
          <a:p>
            <a:endParaRPr lang="en-GB" dirty="0"/>
          </a:p>
        </p:txBody>
      </p:sp>
    </p:spTree>
    <p:extLst>
      <p:ext uri="{BB962C8B-B14F-4D97-AF65-F5344CB8AC3E}">
        <p14:creationId xmlns:p14="http://schemas.microsoft.com/office/powerpoint/2010/main" val="1903041084"/>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GB" sz="3200" dirty="0" smtClean="0"/>
              <a:t>6. Scientific </a:t>
            </a:r>
            <a:r>
              <a:rPr lang="en-GB" sz="3200" dirty="0"/>
              <a:t>document</a:t>
            </a:r>
          </a:p>
        </p:txBody>
      </p:sp>
      <p:sp>
        <p:nvSpPr>
          <p:cNvPr id="3" name="Espace réservé du contenu 2"/>
          <p:cNvSpPr>
            <a:spLocks noGrp="1"/>
          </p:cNvSpPr>
          <p:nvPr>
            <p:ph idx="1"/>
          </p:nvPr>
        </p:nvSpPr>
        <p:spPr/>
        <p:txBody>
          <a:bodyPr/>
          <a:lstStyle/>
          <a:p>
            <a:r>
              <a:rPr lang="en-GB" dirty="0"/>
              <a:t>Scientific Project </a:t>
            </a:r>
            <a:r>
              <a:rPr lang="en-GB" dirty="0" smtClean="0"/>
              <a:t>Charter: the document of July 2015 (application to ANR call for project)</a:t>
            </a:r>
            <a:r>
              <a:rPr lang="en-GB" dirty="0"/>
              <a:t> </a:t>
            </a:r>
            <a:r>
              <a:rPr lang="en-GB" dirty="0" smtClean="0"/>
              <a:t>needs </a:t>
            </a:r>
            <a:r>
              <a:rPr lang="en-GB" dirty="0"/>
              <a:t>to be re-</a:t>
            </a:r>
            <a:r>
              <a:rPr lang="en-GB" dirty="0" smtClean="0"/>
              <a:t>drafted</a:t>
            </a:r>
            <a:endParaRPr lang="en-GB" dirty="0"/>
          </a:p>
        </p:txBody>
      </p:sp>
    </p:spTree>
    <p:extLst>
      <p:ext uri="{BB962C8B-B14F-4D97-AF65-F5344CB8AC3E}">
        <p14:creationId xmlns:p14="http://schemas.microsoft.com/office/powerpoint/2010/main" val="286175208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GB" sz="3200" dirty="0" smtClean="0">
                <a:solidFill>
                  <a:srgbClr val="008000"/>
                </a:solidFill>
              </a:rPr>
              <a:t>Current constraints</a:t>
            </a:r>
            <a:endParaRPr lang="en-GB" sz="3200" dirty="0">
              <a:solidFill>
                <a:srgbClr val="008000"/>
              </a:solidFill>
            </a:endParaRPr>
          </a:p>
        </p:txBody>
      </p:sp>
      <p:sp>
        <p:nvSpPr>
          <p:cNvPr id="3" name="Espace réservé du contenu 2"/>
          <p:cNvSpPr>
            <a:spLocks noGrp="1"/>
          </p:cNvSpPr>
          <p:nvPr>
            <p:ph idx="1"/>
          </p:nvPr>
        </p:nvSpPr>
        <p:spPr/>
        <p:txBody>
          <a:bodyPr>
            <a:normAutofit fontScale="92500"/>
          </a:bodyPr>
          <a:lstStyle/>
          <a:p>
            <a:r>
              <a:rPr lang="en-GB" sz="2800" dirty="0" smtClean="0"/>
              <a:t>The budget of </a:t>
            </a:r>
            <a:r>
              <a:rPr lang="en-GB" sz="2800" b="1" dirty="0" smtClean="0"/>
              <a:t>ANR-funding </a:t>
            </a:r>
            <a:r>
              <a:rPr lang="en-GB" sz="2800" dirty="0" smtClean="0"/>
              <a:t>is administratively open from </a:t>
            </a:r>
            <a:r>
              <a:rPr lang="en-GB" sz="2800" dirty="0" smtClean="0">
                <a:solidFill>
                  <a:srgbClr val="FF6600"/>
                </a:solidFill>
              </a:rPr>
              <a:t>11 October 2015 to 11 April 2017</a:t>
            </a:r>
            <a:r>
              <a:rPr lang="en-GB" sz="2800" dirty="0" smtClean="0"/>
              <a:t>, but the funds were not actually available until February 15, 2016 (!). + The national ANR meeting to explain the methodology of the European programs for the heads of the qualified projects took place on December, 17 in Paris.</a:t>
            </a:r>
          </a:p>
          <a:p>
            <a:r>
              <a:rPr lang="en-GB" sz="2800" dirty="0" smtClean="0"/>
              <a:t>That explains the date of our meeting only March 11th.</a:t>
            </a:r>
          </a:p>
          <a:p>
            <a:r>
              <a:rPr lang="en-GB" sz="2800" dirty="0" smtClean="0"/>
              <a:t>We can meet together after 11 April 2017 with supporting of the ANR budget, but we have to order the spending before that day.</a:t>
            </a:r>
          </a:p>
        </p:txBody>
      </p:sp>
    </p:spTree>
    <p:extLst>
      <p:ext uri="{BB962C8B-B14F-4D97-AF65-F5344CB8AC3E}">
        <p14:creationId xmlns:p14="http://schemas.microsoft.com/office/powerpoint/2010/main" val="311713187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endParaRPr lang="en-GB" sz="3200" dirty="0"/>
          </a:p>
        </p:txBody>
      </p:sp>
      <p:sp>
        <p:nvSpPr>
          <p:cNvPr id="3" name="Espace réservé du contenu 2"/>
          <p:cNvSpPr>
            <a:spLocks noGrp="1"/>
          </p:cNvSpPr>
          <p:nvPr>
            <p:ph idx="1"/>
          </p:nvPr>
        </p:nvSpPr>
        <p:spPr/>
        <p:txBody>
          <a:bodyPr>
            <a:normAutofit fontScale="92500" lnSpcReduction="10000"/>
          </a:bodyPr>
          <a:lstStyle/>
          <a:p>
            <a:r>
              <a:rPr lang="en-GB" dirty="0" smtClean="0"/>
              <a:t>The budget (4000 €) of </a:t>
            </a:r>
            <a:r>
              <a:rPr lang="en-GB" b="1" dirty="0" smtClean="0"/>
              <a:t>COMUE</a:t>
            </a:r>
            <a:r>
              <a:rPr lang="en-GB" dirty="0" smtClean="0"/>
              <a:t>-funding is administratively defined between early </a:t>
            </a:r>
            <a:r>
              <a:rPr lang="en-GB" dirty="0" smtClean="0">
                <a:solidFill>
                  <a:srgbClr val="FF6600"/>
                </a:solidFill>
              </a:rPr>
              <a:t>September 2015 and end of June 2016 </a:t>
            </a:r>
            <a:r>
              <a:rPr lang="en-GB" dirty="0" smtClean="0"/>
              <a:t>and we got the result to 15 February 2016! </a:t>
            </a:r>
          </a:p>
          <a:p>
            <a:r>
              <a:rPr lang="en-GB" dirty="0" smtClean="0"/>
              <a:t>We can meet together after end of June 2016 with supporting of this COMUE-budget, but we have to order the spending before that date</a:t>
            </a:r>
          </a:p>
          <a:p>
            <a:r>
              <a:rPr lang="en-GB" dirty="0" smtClean="0"/>
              <a:t>Both funding do not </a:t>
            </a:r>
            <a:r>
              <a:rPr lang="en-GB" dirty="0"/>
              <a:t>finance </a:t>
            </a:r>
            <a:r>
              <a:rPr lang="en-GB" dirty="0" smtClean="0"/>
              <a:t>PhD </a:t>
            </a:r>
            <a:r>
              <a:rPr lang="en-GB" dirty="0"/>
              <a:t>or purchase of equipment (only &lt;€ 700): working meetings, </a:t>
            </a:r>
            <a:r>
              <a:rPr lang="en-GB" dirty="0" smtClean="0"/>
              <a:t>symposia, publications</a:t>
            </a:r>
            <a:r>
              <a:rPr lang="en-GB" dirty="0"/>
              <a:t>, website, </a:t>
            </a:r>
            <a:r>
              <a:rPr lang="en-GB" dirty="0" smtClean="0"/>
              <a:t>communication</a:t>
            </a:r>
            <a:endParaRPr lang="en-GB" dirty="0"/>
          </a:p>
        </p:txBody>
      </p:sp>
    </p:spTree>
    <p:extLst>
      <p:ext uri="{BB962C8B-B14F-4D97-AF65-F5344CB8AC3E}">
        <p14:creationId xmlns:p14="http://schemas.microsoft.com/office/powerpoint/2010/main" val="435974653"/>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GB" sz="3200" dirty="0" smtClean="0"/>
              <a:t>Our administrative (and financial) support: MESHS Lille</a:t>
            </a:r>
            <a:endParaRPr lang="en-GB" sz="3200" dirty="0"/>
          </a:p>
        </p:txBody>
      </p:sp>
      <p:sp>
        <p:nvSpPr>
          <p:cNvPr id="3" name="Espace réservé du contenu 2"/>
          <p:cNvSpPr>
            <a:spLocks noGrp="1"/>
          </p:cNvSpPr>
          <p:nvPr>
            <p:ph idx="1"/>
          </p:nvPr>
        </p:nvSpPr>
        <p:spPr/>
        <p:txBody>
          <a:bodyPr/>
          <a:lstStyle/>
          <a:p>
            <a:r>
              <a:rPr lang="en-GB" dirty="0" smtClean="0"/>
              <a:t>Maison Européenne des Sciences de l’Homme et de la </a:t>
            </a:r>
            <a:r>
              <a:rPr lang="en-GB" dirty="0" err="1" smtClean="0"/>
              <a:t>Société</a:t>
            </a:r>
            <a:r>
              <a:rPr lang="en-GB" dirty="0" smtClean="0"/>
              <a:t> (ANR/CNRS)</a:t>
            </a:r>
            <a:endParaRPr lang="en-GB" dirty="0"/>
          </a:p>
        </p:txBody>
      </p:sp>
    </p:spTree>
    <p:extLst>
      <p:ext uri="{BB962C8B-B14F-4D97-AF65-F5344CB8AC3E}">
        <p14:creationId xmlns:p14="http://schemas.microsoft.com/office/powerpoint/2010/main" val="283029059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GB" sz="3200" dirty="0" smtClean="0"/>
              <a:t>To discuss today</a:t>
            </a:r>
            <a:r>
              <a:rPr lang="en-GB" sz="3200" dirty="0"/>
              <a:t>:</a:t>
            </a:r>
          </a:p>
        </p:txBody>
      </p:sp>
      <p:sp>
        <p:nvSpPr>
          <p:cNvPr id="3" name="Espace réservé du contenu 2"/>
          <p:cNvSpPr>
            <a:spLocks noGrp="1"/>
          </p:cNvSpPr>
          <p:nvPr>
            <p:ph idx="1"/>
          </p:nvPr>
        </p:nvSpPr>
        <p:spPr/>
        <p:txBody>
          <a:bodyPr>
            <a:normAutofit fontScale="77500" lnSpcReduction="20000"/>
          </a:bodyPr>
          <a:lstStyle/>
          <a:p>
            <a:r>
              <a:rPr lang="en-GB" dirty="0" smtClean="0">
                <a:solidFill>
                  <a:srgbClr val="FF6600"/>
                </a:solidFill>
              </a:rPr>
              <a:t>Main tasks:</a:t>
            </a:r>
          </a:p>
          <a:p>
            <a:r>
              <a:rPr lang="en-GB" dirty="0" smtClean="0"/>
              <a:t>1</a:t>
            </a:r>
            <a:r>
              <a:rPr lang="en-GB" dirty="0"/>
              <a:t>. Selection of </a:t>
            </a:r>
            <a:r>
              <a:rPr lang="en-GB" dirty="0" smtClean="0"/>
              <a:t>thematic to be analysed </a:t>
            </a:r>
          </a:p>
          <a:p>
            <a:r>
              <a:rPr lang="en-GB" dirty="0" smtClean="0"/>
              <a:t>2</a:t>
            </a:r>
            <a:r>
              <a:rPr lang="en-GB" dirty="0"/>
              <a:t>. Scientific </a:t>
            </a:r>
            <a:r>
              <a:rPr lang="en-GB" dirty="0" smtClean="0"/>
              <a:t>Targets: COST, </a:t>
            </a:r>
            <a:r>
              <a:rPr lang="en-GB" dirty="0"/>
              <a:t>H2020, Brussels </a:t>
            </a:r>
            <a:r>
              <a:rPr lang="fr-FR" dirty="0" smtClean="0"/>
              <a:t>Commission</a:t>
            </a:r>
            <a:endParaRPr lang="fr-FR" dirty="0"/>
          </a:p>
          <a:p>
            <a:r>
              <a:rPr lang="en-GB" dirty="0"/>
              <a:t>3. </a:t>
            </a:r>
            <a:r>
              <a:rPr lang="en-GB" dirty="0" smtClean="0"/>
              <a:t>Calendar, budget, organization </a:t>
            </a:r>
            <a:r>
              <a:rPr lang="en-GB" dirty="0"/>
              <a:t>of work </a:t>
            </a:r>
            <a:r>
              <a:rPr lang="en-GB" dirty="0" smtClean="0"/>
              <a:t>until </a:t>
            </a:r>
            <a:r>
              <a:rPr lang="en-GB" dirty="0"/>
              <a:t>June </a:t>
            </a:r>
            <a:r>
              <a:rPr lang="en-GB" dirty="0" smtClean="0"/>
              <a:t>2017</a:t>
            </a:r>
            <a:endParaRPr lang="fr-FR" dirty="0"/>
          </a:p>
          <a:p>
            <a:r>
              <a:rPr lang="en-GB" dirty="0" smtClean="0"/>
              <a:t>4. </a:t>
            </a:r>
            <a:r>
              <a:rPr lang="en-GB" dirty="0"/>
              <a:t>Organisation of the network, articulation, networking </a:t>
            </a:r>
            <a:endParaRPr lang="fr-FR" dirty="0"/>
          </a:p>
          <a:p>
            <a:r>
              <a:rPr lang="en-GB" dirty="0" smtClean="0"/>
              <a:t>5. Deliverables: website, database, archival inventory</a:t>
            </a:r>
          </a:p>
          <a:p>
            <a:endParaRPr lang="en-GB" dirty="0" smtClean="0"/>
          </a:p>
          <a:p>
            <a:r>
              <a:rPr lang="en-GB" dirty="0" smtClean="0">
                <a:solidFill>
                  <a:srgbClr val="FF6600"/>
                </a:solidFill>
              </a:rPr>
              <a:t>Following tasks</a:t>
            </a:r>
            <a:endParaRPr lang="en-GB" dirty="0">
              <a:solidFill>
                <a:srgbClr val="FF6600"/>
              </a:solidFill>
            </a:endParaRPr>
          </a:p>
          <a:p>
            <a:r>
              <a:rPr lang="en-GB" dirty="0" smtClean="0"/>
              <a:t>6. Communication: mission statement </a:t>
            </a:r>
            <a:endParaRPr lang="fr-FR" dirty="0"/>
          </a:p>
          <a:p>
            <a:r>
              <a:rPr lang="en-GB" dirty="0" smtClean="0"/>
              <a:t>7. </a:t>
            </a:r>
            <a:r>
              <a:rPr lang="en-GB" dirty="0"/>
              <a:t>Commitment of each: for what part of the work. Signed. </a:t>
            </a:r>
            <a:endParaRPr lang="fr-FR" dirty="0"/>
          </a:p>
          <a:p>
            <a:r>
              <a:rPr lang="en-GB" dirty="0" smtClean="0"/>
              <a:t>8. Scientific Project Charter (needs to be re-drafted)</a:t>
            </a:r>
            <a:endParaRPr lang="fr-FR" dirty="0" smtClean="0"/>
          </a:p>
        </p:txBody>
      </p:sp>
    </p:spTree>
    <p:extLst>
      <p:ext uri="{BB962C8B-B14F-4D97-AF65-F5344CB8AC3E}">
        <p14:creationId xmlns:p14="http://schemas.microsoft.com/office/powerpoint/2010/main" val="2502552218"/>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GB" sz="3200" b="1" dirty="0" smtClean="0"/>
              <a:t>1. Choice of research themes</a:t>
            </a:r>
            <a:r>
              <a:rPr lang="en-GB" sz="3200" dirty="0" smtClean="0"/>
              <a:t>:</a:t>
            </a:r>
            <a:r>
              <a:rPr lang="fr-FR" sz="3200" dirty="0" smtClean="0">
                <a:effectLst/>
              </a:rPr>
              <a:t> </a:t>
            </a:r>
            <a:endParaRPr lang="en-GB" sz="3200" dirty="0"/>
          </a:p>
        </p:txBody>
      </p:sp>
      <p:sp>
        <p:nvSpPr>
          <p:cNvPr id="3" name="Espace réservé du contenu 2"/>
          <p:cNvSpPr>
            <a:spLocks noGrp="1"/>
          </p:cNvSpPr>
          <p:nvPr>
            <p:ph idx="1"/>
          </p:nvPr>
        </p:nvSpPr>
        <p:spPr/>
        <p:txBody>
          <a:bodyPr>
            <a:normAutofit lnSpcReduction="10000"/>
          </a:bodyPr>
          <a:lstStyle/>
          <a:p>
            <a:r>
              <a:rPr lang="en-GB" sz="2800" dirty="0"/>
              <a:t>The </a:t>
            </a:r>
            <a:r>
              <a:rPr lang="en-GB" sz="2800" dirty="0" smtClean="0"/>
              <a:t>general objective of the WAGE-Network </a:t>
            </a:r>
            <a:r>
              <a:rPr lang="en-GB" sz="2800" dirty="0"/>
              <a:t>is to better understand the </a:t>
            </a:r>
            <a:r>
              <a:rPr lang="en-GB" sz="2800" dirty="0">
                <a:solidFill>
                  <a:srgbClr val="FF6600"/>
                </a:solidFill>
              </a:rPr>
              <a:t>role</a:t>
            </a:r>
            <a:r>
              <a:rPr lang="en-GB" sz="2800" dirty="0"/>
              <a:t> of wage </a:t>
            </a:r>
            <a:r>
              <a:rPr lang="en-GB" sz="2800" dirty="0" smtClean="0"/>
              <a:t>in </a:t>
            </a:r>
            <a:r>
              <a:rPr lang="en-GB" sz="2800" dirty="0"/>
              <a:t>the European </a:t>
            </a:r>
            <a:r>
              <a:rPr lang="en-GB" sz="2800" dirty="0" smtClean="0"/>
              <a:t>and in the global economy and the general conditions of improvement of the wage-system</a:t>
            </a:r>
          </a:p>
          <a:p>
            <a:r>
              <a:rPr lang="en-GB" sz="2800" dirty="0" smtClean="0"/>
              <a:t>Salaries account for </a:t>
            </a:r>
            <a:r>
              <a:rPr lang="en-GB" sz="2800" dirty="0" smtClean="0">
                <a:solidFill>
                  <a:srgbClr val="FF6600"/>
                </a:solidFill>
              </a:rPr>
              <a:t>50% of GDP </a:t>
            </a:r>
            <a:r>
              <a:rPr lang="en-GB" sz="2800" dirty="0" smtClean="0"/>
              <a:t>and 70% of household income in the advanced countries and already 40-45% of GDP and 50% of household incomes in the emerging countries</a:t>
            </a:r>
          </a:p>
          <a:p>
            <a:r>
              <a:rPr lang="en-GB" sz="2800" dirty="0" smtClean="0"/>
              <a:t>A significant part of the economic </a:t>
            </a:r>
            <a:r>
              <a:rPr lang="en-GB" sz="2800" dirty="0" smtClean="0">
                <a:solidFill>
                  <a:srgbClr val="FF6600"/>
                </a:solidFill>
              </a:rPr>
              <a:t>growth</a:t>
            </a:r>
            <a:r>
              <a:rPr lang="en-GB" sz="2800" dirty="0" smtClean="0"/>
              <a:t> comes from wages or is transmitted through them to households</a:t>
            </a:r>
          </a:p>
          <a:p>
            <a:endParaRPr lang="en-GB" sz="2800" dirty="0" smtClean="0"/>
          </a:p>
          <a:p>
            <a:endParaRPr lang="en-GB" dirty="0"/>
          </a:p>
        </p:txBody>
      </p:sp>
    </p:spTree>
    <p:extLst>
      <p:ext uri="{BB962C8B-B14F-4D97-AF65-F5344CB8AC3E}">
        <p14:creationId xmlns:p14="http://schemas.microsoft.com/office/powerpoint/2010/main" val="200164304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GB" sz="3200" dirty="0" smtClean="0">
                <a:solidFill>
                  <a:srgbClr val="0000FF"/>
                </a:solidFill>
              </a:rPr>
              <a:t>The wage system is too vast to explore and we must make choices. 5 propositions</a:t>
            </a:r>
            <a:br>
              <a:rPr lang="en-GB" sz="3200" dirty="0" smtClean="0">
                <a:solidFill>
                  <a:srgbClr val="0000FF"/>
                </a:solidFill>
              </a:rPr>
            </a:br>
            <a:r>
              <a:rPr lang="en-GB" sz="2800" b="1" dirty="0" smtClean="0">
                <a:solidFill>
                  <a:srgbClr val="0000FF"/>
                </a:solidFill>
              </a:rPr>
              <a:t>Common </a:t>
            </a:r>
            <a:r>
              <a:rPr lang="en-GB" sz="2800" b="1" dirty="0">
                <a:solidFill>
                  <a:srgbClr val="0000FF"/>
                </a:solidFill>
              </a:rPr>
              <a:t>topic</a:t>
            </a:r>
            <a:r>
              <a:rPr lang="en-GB" sz="2800" dirty="0">
                <a:solidFill>
                  <a:srgbClr val="0000FF"/>
                </a:solidFill>
              </a:rPr>
              <a:t>: </a:t>
            </a:r>
            <a:r>
              <a:rPr lang="en-GB" sz="2800" b="1" dirty="0">
                <a:solidFill>
                  <a:srgbClr val="0000FF"/>
                </a:solidFill>
              </a:rPr>
              <a:t>impact of globalisation &gt; wage</a:t>
            </a:r>
            <a:r>
              <a:rPr lang="fr-FR" sz="2800" b="1" dirty="0" smtClean="0">
                <a:solidFill>
                  <a:srgbClr val="0000FF"/>
                </a:solidFill>
                <a:effectLst/>
              </a:rPr>
              <a:t> </a:t>
            </a:r>
            <a:endParaRPr lang="en-GB" sz="3200" b="1" dirty="0">
              <a:solidFill>
                <a:srgbClr val="0000FF"/>
              </a:solidFill>
            </a:endParaRPr>
          </a:p>
        </p:txBody>
      </p:sp>
      <p:sp>
        <p:nvSpPr>
          <p:cNvPr id="3" name="Espace réservé du contenu 2"/>
          <p:cNvSpPr>
            <a:spLocks noGrp="1"/>
          </p:cNvSpPr>
          <p:nvPr>
            <p:ph idx="1"/>
          </p:nvPr>
        </p:nvSpPr>
        <p:spPr/>
        <p:txBody>
          <a:bodyPr>
            <a:normAutofit/>
          </a:bodyPr>
          <a:lstStyle/>
          <a:p>
            <a:pPr lvl="0"/>
            <a:r>
              <a:rPr lang="en-GB" sz="2800" dirty="0" smtClean="0">
                <a:solidFill>
                  <a:srgbClr val="FF0000"/>
                </a:solidFill>
              </a:rPr>
              <a:t>1. Salaries </a:t>
            </a:r>
            <a:r>
              <a:rPr lang="en-GB" sz="2800" dirty="0">
                <a:solidFill>
                  <a:srgbClr val="FF0000"/>
                </a:solidFill>
              </a:rPr>
              <a:t>of youth </a:t>
            </a:r>
            <a:r>
              <a:rPr lang="en-GB" sz="2800" dirty="0"/>
              <a:t>could be one of our prime targets because it captures many elements. </a:t>
            </a:r>
            <a:endParaRPr lang="en-GB" sz="2800" dirty="0" smtClean="0"/>
          </a:p>
          <a:p>
            <a:pPr lvl="0"/>
            <a:r>
              <a:rPr lang="en-GB" sz="2800" dirty="0" smtClean="0"/>
              <a:t>This </a:t>
            </a:r>
            <a:r>
              <a:rPr lang="en-GB" sz="2800" dirty="0"/>
              <a:t>is a major European concern and also for emerging countries leaders. Salaries of young = induces the issue of youth employability = also involves training (pay scales &gt; professional profile) and therefore education / University = leads to issue of decent work, which can agree to the ILO </a:t>
            </a:r>
            <a:endParaRPr lang="fr-FR" sz="2800" dirty="0"/>
          </a:p>
          <a:p>
            <a:endParaRPr lang="en-GB" sz="2800" dirty="0"/>
          </a:p>
        </p:txBody>
      </p:sp>
    </p:spTree>
    <p:extLst>
      <p:ext uri="{BB962C8B-B14F-4D97-AF65-F5344CB8AC3E}">
        <p14:creationId xmlns:p14="http://schemas.microsoft.com/office/powerpoint/2010/main" val="1030806328"/>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239</TotalTime>
  <Words>3258</Words>
  <Application>Microsoft Macintosh PowerPoint</Application>
  <PresentationFormat>Présentation à l'écran (4:3)</PresentationFormat>
  <Paragraphs>212</Paragraphs>
  <Slides>37</Slides>
  <Notes>0</Notes>
  <HiddenSlides>0</HiddenSlides>
  <MMClips>0</MMClips>
  <ScaleCrop>false</ScaleCrop>
  <HeadingPairs>
    <vt:vector size="6" baseType="variant">
      <vt:variant>
        <vt:lpstr>Thème</vt:lpstr>
      </vt:variant>
      <vt:variant>
        <vt:i4>1</vt:i4>
      </vt:variant>
      <vt:variant>
        <vt:lpstr>Serveurs OLE incorporés</vt:lpstr>
      </vt:variant>
      <vt:variant>
        <vt:i4>1</vt:i4>
      </vt:variant>
      <vt:variant>
        <vt:lpstr>Titres des diapositives</vt:lpstr>
      </vt:variant>
      <vt:variant>
        <vt:i4>37</vt:i4>
      </vt:variant>
    </vt:vector>
  </HeadingPairs>
  <TitlesOfParts>
    <vt:vector size="39" baseType="lpstr">
      <vt:lpstr>Thème Office</vt:lpstr>
      <vt:lpstr>Excel.Chart.8</vt:lpstr>
      <vt:lpstr>WAGE Initial meeting (Kick off) General presentation </vt:lpstr>
      <vt:lpstr>Introduction: summary of the past year and of the current WAGE situation</vt:lpstr>
      <vt:lpstr>Call for project: submissions</vt:lpstr>
      <vt:lpstr>Current constraints</vt:lpstr>
      <vt:lpstr>Présentation PowerPoint</vt:lpstr>
      <vt:lpstr>Our administrative (and financial) support: MESHS Lille</vt:lpstr>
      <vt:lpstr>To discuss today:</vt:lpstr>
      <vt:lpstr>1. Choice of research themes: </vt:lpstr>
      <vt:lpstr>The wage system is too vast to explore and we must make choices. 5 propositions Common topic: impact of globalisation &gt; wage </vt:lpstr>
      <vt:lpstr>2. The global convergence of average wage</vt:lpstr>
      <vt:lpstr>Global monthly average wage distribution in 2000 and 2012 (2012 PPP$).  Source: BIT, Global Wage Report, 2014-15, Graph 19</vt:lpstr>
      <vt:lpstr>3.Gender wage gap</vt:lpstr>
      <vt:lpstr>Présentation PowerPoint</vt:lpstr>
      <vt:lpstr>An interesting hypothesis: the historical decline in the gender wage gap in advanced countries (f. e. France) since 1950.</vt:lpstr>
      <vt:lpstr>4. Immigration, migrations and wage </vt:lpstr>
      <vt:lpstr>5. Decent living wage  (empirical analyse)</vt:lpstr>
      <vt:lpstr>2. Choice of call for project</vt:lpstr>
      <vt:lpstr>Présentation PowerPoint</vt:lpstr>
      <vt:lpstr>2. As intermediate solution: a COST call for project</vt:lpstr>
      <vt:lpstr>[Advantages of] COST application</vt:lpstr>
      <vt:lpstr>3. Next aim: a H2020 call for project some remarks </vt:lpstr>
      <vt:lpstr>Some ideas to improve our potential success in application</vt:lpstr>
      <vt:lpstr>Présentation PowerPoint</vt:lpstr>
      <vt:lpstr>3. Work organisation </vt:lpstr>
      <vt:lpstr>1.Timetable</vt:lpstr>
      <vt:lpstr>Présentation PowerPoint</vt:lpstr>
      <vt:lpstr>2. Budget (provisional)</vt:lpstr>
      <vt:lpstr>3. Network organisation Governance</vt:lpstr>
      <vt:lpstr>Partners, stakeholders, interlocutors</vt:lpstr>
      <vt:lpstr>Looking for partner companies. </vt:lpstr>
      <vt:lpstr>4. Deliverables/output website, bibliography, future database, recommendations (policy papers) etc. </vt:lpstr>
      <vt:lpstr>Impact assessment</vt:lpstr>
      <vt:lpstr>Présentation PowerPoint</vt:lpstr>
      <vt:lpstr>Risk analysis</vt:lpstr>
      <vt:lpstr>Define and think / plan the post-project. </vt:lpstr>
      <vt:lpstr>&gt; 5. Mission statement</vt:lpstr>
      <vt:lpstr>6. Scientific document</vt:lpstr>
    </vt:vector>
  </TitlesOfParts>
  <Company>Université d'Artois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WAGE Initial (Kick off) meeting </dc:title>
  <dc:creator>chelini</dc:creator>
  <cp:lastModifiedBy>chelini</cp:lastModifiedBy>
  <cp:revision>77</cp:revision>
  <dcterms:created xsi:type="dcterms:W3CDTF">2016-03-10T13:39:29Z</dcterms:created>
  <dcterms:modified xsi:type="dcterms:W3CDTF">2016-04-14T15:19:48Z</dcterms:modified>
</cp:coreProperties>
</file>