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7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71"/>
    <p:restoredTop sz="93632"/>
  </p:normalViewPr>
  <p:slideViewPr>
    <p:cSldViewPr snapToGrid="0" snapToObjects="1">
      <p:cViewPr varScale="1">
        <p:scale>
          <a:sx n="59" d="100"/>
          <a:sy n="59" d="100"/>
        </p:scale>
        <p:origin x="216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9924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275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042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83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74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178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43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691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09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103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83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F0D54-72BD-6545-B77B-D6A49945A596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E6718-7B06-EA44-8AAD-36678A69691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551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dirty="0" smtClean="0"/>
              <a:t>WAGE workshop Amsterdam IIHS</a:t>
            </a:r>
            <a:br>
              <a:rPr lang="en-GB" sz="4400" dirty="0" smtClean="0"/>
            </a:br>
            <a:r>
              <a:rPr lang="en-GB" sz="4400" dirty="0"/>
              <a:t>-</a:t>
            </a:r>
            <a:r>
              <a:rPr lang="en-GB" sz="4400" dirty="0" smtClean="0"/>
              <a:t> </a:t>
            </a:r>
            <a:br>
              <a:rPr lang="en-GB" sz="4400" dirty="0" smtClean="0"/>
            </a:br>
            <a:r>
              <a:rPr lang="en-GB" sz="4400" dirty="0" smtClean="0"/>
              <a:t>21-22 November 2016</a:t>
            </a:r>
            <a:endParaRPr lang="en-GB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General presentation</a:t>
            </a:r>
          </a:p>
          <a:p>
            <a:r>
              <a:rPr lang="en-GB" sz="2800" dirty="0" smtClean="0"/>
              <a:t>Michel-Pierre Chelini</a:t>
            </a:r>
          </a:p>
          <a:p>
            <a:r>
              <a:rPr lang="en-GB" sz="2800" dirty="0" smtClean="0"/>
              <a:t>University of Artois (France-Arras)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906472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WAGE Network</a:t>
            </a:r>
            <a:br>
              <a:rPr lang="en-GB" dirty="0" smtClean="0"/>
            </a:br>
            <a:r>
              <a:rPr lang="en-GB" i="1" dirty="0"/>
              <a:t> </a:t>
            </a:r>
            <a:r>
              <a:rPr lang="en-GB" sz="3200" i="1" dirty="0">
                <a:solidFill>
                  <a:srgbClr val="5657BD"/>
                </a:solidFill>
              </a:rPr>
              <a:t>Wage Analysis in a Globalising Environment</a:t>
            </a:r>
            <a:r>
              <a:rPr lang="fr-FR" sz="3200" dirty="0" smtClean="0">
                <a:solidFill>
                  <a:srgbClr val="5657BD"/>
                </a:solidFill>
                <a:effectLst/>
              </a:rPr>
              <a:t>  (ab 2015)</a:t>
            </a:r>
            <a:endParaRPr lang="en-GB" sz="3200" dirty="0">
              <a:solidFill>
                <a:srgbClr val="5657BD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group </a:t>
            </a:r>
            <a:r>
              <a:rPr lang="en-GB" dirty="0"/>
              <a:t>of around </a:t>
            </a:r>
            <a:r>
              <a:rPr lang="en-GB" dirty="0" smtClean="0"/>
              <a:t>40/45 scholars (core team, contributors, advisers, participants): mainly economists, historians and sociologists </a:t>
            </a:r>
            <a:endParaRPr lang="fr-FR" dirty="0"/>
          </a:p>
          <a:p>
            <a:r>
              <a:rPr lang="en-GB" dirty="0" smtClean="0"/>
              <a:t>Around 30 universities, research centres or </a:t>
            </a:r>
            <a:r>
              <a:rPr lang="en-GB" dirty="0" smtClean="0"/>
              <a:t>institutions: Paris</a:t>
            </a:r>
            <a:r>
              <a:rPr lang="en-GB" dirty="0"/>
              <a:t>, London, Arras, Lille, Amsterdam, Bochum, </a:t>
            </a:r>
            <a:r>
              <a:rPr lang="en-GB" dirty="0" smtClean="0"/>
              <a:t>Padua, Moscow Marrakech, Montevideo, Hyderabad, Kuala Lumpur etc.</a:t>
            </a:r>
          </a:p>
          <a:p>
            <a:r>
              <a:rPr lang="en-GB" dirty="0"/>
              <a:t>I</a:t>
            </a:r>
            <a:r>
              <a:rPr lang="en-GB" dirty="0" smtClean="0"/>
              <a:t>nstitutional partner : International </a:t>
            </a:r>
            <a:r>
              <a:rPr lang="en-GB" dirty="0"/>
              <a:t>Labour Organization (Geneva</a:t>
            </a:r>
            <a:r>
              <a:rPr lang="en-GB" dirty="0" smtClean="0"/>
              <a:t>)</a:t>
            </a:r>
          </a:p>
          <a:p>
            <a:r>
              <a:rPr lang="en-GB" dirty="0" smtClean="0"/>
              <a:t>Funding : French National </a:t>
            </a:r>
            <a:r>
              <a:rPr lang="en-GB" dirty="0"/>
              <a:t>Research Agency (2015-17) </a:t>
            </a:r>
            <a:endParaRPr lang="en-GB" dirty="0" smtClean="0"/>
          </a:p>
          <a:p>
            <a:r>
              <a:rPr lang="en-GB" dirty="0" smtClean="0"/>
              <a:t>Application to </a:t>
            </a:r>
            <a:r>
              <a:rPr lang="en-GB" dirty="0"/>
              <a:t>a European project </a:t>
            </a:r>
            <a:r>
              <a:rPr lang="en-GB" dirty="0" smtClean="0"/>
              <a:t>2017-2020 (COST, H2020)</a:t>
            </a:r>
          </a:p>
          <a:p>
            <a:r>
              <a:rPr lang="en-GB" dirty="0" smtClean="0"/>
              <a:t>Tools: website, database, publications, recommendation notes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6367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WAGE scientific scopes/aims</a:t>
            </a:r>
            <a:br>
              <a:rPr lang="en-GB" dirty="0" smtClean="0"/>
            </a:br>
            <a:r>
              <a:rPr lang="en-GB" dirty="0"/>
              <a:t> </a:t>
            </a:r>
            <a:r>
              <a:rPr lang="en-GB" sz="3200" dirty="0" smtClean="0">
                <a:solidFill>
                  <a:srgbClr val="5657BD"/>
                </a:solidFill>
              </a:rPr>
              <a:t>Three main </a:t>
            </a:r>
            <a:r>
              <a:rPr lang="en-GB" sz="3200" dirty="0">
                <a:solidFill>
                  <a:srgbClr val="5657BD"/>
                </a:solidFill>
              </a:rPr>
              <a:t>research </a:t>
            </a:r>
            <a:r>
              <a:rPr lang="en-GB" sz="3200" dirty="0" smtClean="0">
                <a:solidFill>
                  <a:srgbClr val="5657BD"/>
                </a:solidFill>
              </a:rPr>
              <a:t>areas</a:t>
            </a:r>
            <a:r>
              <a:rPr lang="fr-FR" dirty="0" smtClean="0"/>
              <a:t> 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>
                <a:solidFill>
                  <a:srgbClr val="FF0000"/>
                </a:solidFill>
              </a:rPr>
              <a:t>1. Global convergence of regional wage 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en-GB" dirty="0" smtClean="0"/>
              <a:t>Wages </a:t>
            </a:r>
            <a:r>
              <a:rPr lang="en-GB" dirty="0"/>
              <a:t>and </a:t>
            </a:r>
            <a:r>
              <a:rPr lang="en-GB" dirty="0" smtClean="0"/>
              <a:t>economy/technology</a:t>
            </a:r>
            <a:r>
              <a:rPr lang="fr-FR" dirty="0" smtClean="0"/>
              <a:t>	• </a:t>
            </a:r>
            <a:r>
              <a:rPr lang="en-GB" dirty="0" smtClean="0"/>
              <a:t>Wages </a:t>
            </a:r>
            <a:r>
              <a:rPr lang="en-GB" dirty="0"/>
              <a:t>and migration</a:t>
            </a:r>
            <a:endParaRPr lang="fr-FR" dirty="0"/>
          </a:p>
          <a:p>
            <a:pPr lvl="0"/>
            <a:r>
              <a:rPr lang="en-GB" dirty="0">
                <a:solidFill>
                  <a:srgbClr val="FF0000"/>
                </a:solidFill>
              </a:rPr>
              <a:t>2. The issue of a decent wage/wage dispersion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en-GB" dirty="0" smtClean="0"/>
              <a:t>Youth wages</a:t>
            </a:r>
            <a:r>
              <a:rPr lang="fr-FR" dirty="0" smtClean="0"/>
              <a:t>				• </a:t>
            </a:r>
            <a:r>
              <a:rPr lang="en-GB" dirty="0" smtClean="0"/>
              <a:t>Gender </a:t>
            </a:r>
            <a:r>
              <a:rPr lang="en-GB" dirty="0"/>
              <a:t>wage gap</a:t>
            </a:r>
            <a:endParaRPr lang="fr-FR" dirty="0"/>
          </a:p>
          <a:p>
            <a:r>
              <a:rPr lang="en-GB" dirty="0" smtClean="0"/>
              <a:t>Migrant wages</a:t>
            </a:r>
            <a:r>
              <a:rPr lang="fr-FR" dirty="0" smtClean="0"/>
              <a:t>				• </a:t>
            </a:r>
            <a:r>
              <a:rPr lang="en-GB" dirty="0" smtClean="0"/>
              <a:t>Elderly </a:t>
            </a:r>
            <a:r>
              <a:rPr lang="en-GB" dirty="0"/>
              <a:t>people wages </a:t>
            </a:r>
            <a:endParaRPr lang="fr-FR" dirty="0"/>
          </a:p>
          <a:p>
            <a:pPr lvl="0"/>
            <a:r>
              <a:rPr lang="en-GB" dirty="0">
                <a:solidFill>
                  <a:srgbClr val="FF0000"/>
                </a:solidFill>
              </a:rPr>
              <a:t>3. Influencing wages: wage policy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en-GB" dirty="0" smtClean="0"/>
              <a:t>Trade </a:t>
            </a:r>
            <a:r>
              <a:rPr lang="en-GB" dirty="0"/>
              <a:t>unions and Employer’s organisations</a:t>
            </a:r>
            <a:endParaRPr lang="fr-FR" dirty="0"/>
          </a:p>
          <a:p>
            <a:r>
              <a:rPr lang="en-GB" dirty="0" smtClean="0"/>
              <a:t>Government policy</a:t>
            </a:r>
          </a:p>
          <a:p>
            <a:r>
              <a:rPr lang="en-GB" dirty="0" smtClean="0"/>
              <a:t>Wages and public opinion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3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Workshop Amsterdam: </a:t>
            </a:r>
            <a:br>
              <a:rPr lang="en-GB" dirty="0" smtClean="0"/>
            </a:br>
            <a:r>
              <a:rPr lang="en-GB" dirty="0" smtClean="0">
                <a:solidFill>
                  <a:srgbClr val="5657BD"/>
                </a:solidFill>
              </a:rPr>
              <a:t>Labour relations (problematic)</a:t>
            </a:r>
            <a:endParaRPr lang="en-GB" dirty="0">
              <a:solidFill>
                <a:srgbClr val="5657BD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S</a:t>
            </a:r>
            <a:r>
              <a:rPr lang="en-GB" dirty="0" smtClean="0"/>
              <a:t>trong relation wage-productivity</a:t>
            </a:r>
            <a:r>
              <a:rPr lang="en-GB" dirty="0"/>
              <a:t>, but </a:t>
            </a:r>
            <a:r>
              <a:rPr lang="en-GB" dirty="0" smtClean="0"/>
              <a:t>importance of negotiations between unions and employers at sector or company level </a:t>
            </a:r>
          </a:p>
          <a:p>
            <a:pPr lvl="0"/>
            <a:r>
              <a:rPr lang="en-GB" dirty="0" smtClean="0"/>
              <a:t>Objective: </a:t>
            </a:r>
            <a:r>
              <a:rPr lang="en-GB" dirty="0" smtClean="0"/>
              <a:t>less a </a:t>
            </a:r>
            <a:r>
              <a:rPr lang="en-GB" dirty="0"/>
              <a:t>comprehensive review of all the </a:t>
            </a:r>
            <a:r>
              <a:rPr lang="en-GB" dirty="0" smtClean="0"/>
              <a:t>existing </a:t>
            </a:r>
            <a:r>
              <a:rPr lang="en-GB" dirty="0"/>
              <a:t>wage </a:t>
            </a:r>
            <a:r>
              <a:rPr lang="en-GB" dirty="0" smtClean="0"/>
              <a:t>strategies, </a:t>
            </a:r>
            <a:r>
              <a:rPr lang="en-GB" dirty="0"/>
              <a:t>than a methodological analysis of the links between wage strategy of social partners and wage </a:t>
            </a:r>
            <a:r>
              <a:rPr lang="en-GB" dirty="0" smtClean="0"/>
              <a:t>developments + in historical perspective</a:t>
            </a:r>
            <a:endParaRPr lang="fr-FR" dirty="0"/>
          </a:p>
          <a:p>
            <a:pPr lvl="0"/>
            <a:r>
              <a:rPr lang="en-GB" dirty="0" smtClean="0"/>
              <a:t>Strategy of </a:t>
            </a:r>
            <a:r>
              <a:rPr lang="en-GB" dirty="0" smtClean="0"/>
              <a:t>actors: trade </a:t>
            </a:r>
            <a:r>
              <a:rPr lang="en-GB" dirty="0"/>
              <a:t>unions and employers' associations. </a:t>
            </a:r>
            <a:endParaRPr lang="en-GB" dirty="0" smtClean="0"/>
          </a:p>
          <a:p>
            <a:r>
              <a:rPr lang="en-GB" dirty="0" smtClean="0"/>
              <a:t>Since 1950, in developed countries, two periods : a balance of power favourable to unions until 1980 </a:t>
            </a:r>
            <a:r>
              <a:rPr lang="en-GB" dirty="0" smtClean="0"/>
              <a:t>then to </a:t>
            </a:r>
            <a:r>
              <a:rPr lang="en-GB" dirty="0" smtClean="0"/>
              <a:t>the employers from 1980s </a:t>
            </a:r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347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Workshop Amsterdam: sub-themes  </a:t>
            </a:r>
            <a:br>
              <a:rPr lang="en-GB" dirty="0" smtClean="0"/>
            </a:br>
            <a:r>
              <a:rPr lang="en-GB" sz="3600" b="1" dirty="0" smtClean="0">
                <a:solidFill>
                  <a:srgbClr val="5657BD"/>
                </a:solidFill>
              </a:rPr>
              <a:t>Labour relations and decent wage</a:t>
            </a:r>
            <a:r>
              <a:rPr lang="fr-FR" sz="3600" dirty="0" smtClean="0">
                <a:solidFill>
                  <a:srgbClr val="5657BD"/>
                </a:solidFill>
              </a:rPr>
              <a:t/>
            </a:r>
            <a:br>
              <a:rPr lang="fr-FR" sz="3600" dirty="0" smtClean="0">
                <a:solidFill>
                  <a:srgbClr val="5657BD"/>
                </a:solidFill>
              </a:rPr>
            </a:br>
            <a:endParaRPr lang="en-GB" sz="3600" dirty="0">
              <a:solidFill>
                <a:srgbClr val="5657BD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Sub-themes according to the ability </a:t>
            </a:r>
            <a:r>
              <a:rPr lang="en-GB" smtClean="0"/>
              <a:t>of </a:t>
            </a:r>
            <a:r>
              <a:rPr lang="en-GB" smtClean="0"/>
              <a:t>colleagues </a:t>
            </a:r>
            <a:r>
              <a:rPr lang="en-GB" dirty="0" smtClean="0"/>
              <a:t>to come.</a:t>
            </a:r>
          </a:p>
          <a:p>
            <a:pPr lvl="0"/>
            <a:r>
              <a:rPr lang="en-GB" dirty="0" smtClean="0">
                <a:solidFill>
                  <a:srgbClr val="00B050"/>
                </a:solidFill>
              </a:rPr>
              <a:t>Gender </a:t>
            </a:r>
            <a:r>
              <a:rPr lang="en-GB" dirty="0">
                <a:solidFill>
                  <a:srgbClr val="00B050"/>
                </a:solidFill>
              </a:rPr>
              <a:t>wage </a:t>
            </a:r>
            <a:r>
              <a:rPr lang="en-GB" dirty="0" smtClean="0">
                <a:solidFill>
                  <a:srgbClr val="00B050"/>
                </a:solidFill>
              </a:rPr>
              <a:t>gap</a:t>
            </a:r>
            <a:r>
              <a:rPr lang="en-GB" dirty="0" smtClean="0"/>
              <a:t>: the economic development trend appears to reduce the gender gap with women’ qualification (services). How? </a:t>
            </a:r>
          </a:p>
          <a:p>
            <a:pPr lvl="0"/>
            <a:r>
              <a:rPr lang="en-GB" dirty="0" smtClean="0">
                <a:solidFill>
                  <a:srgbClr val="00B050"/>
                </a:solidFill>
              </a:rPr>
              <a:t>Migrant wages</a:t>
            </a:r>
            <a:r>
              <a:rPr lang="en-GB" dirty="0" smtClean="0"/>
              <a:t>: methodology of migrant wage evaluation (and what is really migrant worker?), their </a:t>
            </a:r>
            <a:r>
              <a:rPr lang="en-GB" dirty="0"/>
              <a:t>aspiring financial strategy, their minimizing of social risks induced by migration</a:t>
            </a:r>
            <a:r>
              <a:rPr lang="en-GB" dirty="0" smtClean="0"/>
              <a:t> </a:t>
            </a:r>
          </a:p>
          <a:p>
            <a:pPr lvl="0"/>
            <a:r>
              <a:rPr lang="en-GB" dirty="0" smtClean="0">
                <a:solidFill>
                  <a:srgbClr val="00B050"/>
                </a:solidFill>
              </a:rPr>
              <a:t>Types of wages</a:t>
            </a:r>
            <a:r>
              <a:rPr lang="en-GB" dirty="0" smtClean="0"/>
              <a:t>: direct/indirect wage, time/task wage etc.</a:t>
            </a:r>
          </a:p>
          <a:p>
            <a:pPr lvl="0"/>
            <a:r>
              <a:rPr lang="en-GB" dirty="0" smtClean="0">
                <a:solidFill>
                  <a:srgbClr val="00B050"/>
                </a:solidFill>
              </a:rPr>
              <a:t>NEET</a:t>
            </a:r>
            <a:r>
              <a:rPr lang="en-GB" dirty="0" smtClean="0"/>
              <a:t>: Not in Education Employment or Training people (often young)</a:t>
            </a:r>
          </a:p>
        </p:txBody>
      </p:sp>
    </p:spTree>
    <p:extLst>
      <p:ext uri="{BB962C8B-B14F-4D97-AF65-F5344CB8AC3E}">
        <p14:creationId xmlns:p14="http://schemas.microsoft.com/office/powerpoint/2010/main" val="9054074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299</Words>
  <Application>Microsoft Macintosh PowerPoint</Application>
  <PresentationFormat>Grand écran</PresentationFormat>
  <Paragraphs>32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Thème Office</vt:lpstr>
      <vt:lpstr>WAGE workshop Amsterdam IIHS -  21-22 November 2016</vt:lpstr>
      <vt:lpstr>WAGE Network  Wage Analysis in a Globalising Environment  (ab 2015)</vt:lpstr>
      <vt:lpstr>WAGE scientific scopes/aims  Three main research areas </vt:lpstr>
      <vt:lpstr>Workshop Amsterdam:  Labour relations (problematic)</vt:lpstr>
      <vt:lpstr> Workshop Amsterdam: sub-themes   Labour relations and decent wage 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WAGE workshop Amsterdam IIHS 21-22 November 2016</dc:title>
  <dc:creator>Michel-Pierre Chelini</dc:creator>
  <cp:lastModifiedBy>Michel-Pierre Chelini</cp:lastModifiedBy>
  <cp:revision>29</cp:revision>
  <dcterms:created xsi:type="dcterms:W3CDTF">2016-11-18T16:35:22Z</dcterms:created>
  <dcterms:modified xsi:type="dcterms:W3CDTF">2016-11-19T05:04:22Z</dcterms:modified>
</cp:coreProperties>
</file>