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7" r:id="rId4"/>
    <p:sldId id="269" r:id="rId5"/>
    <p:sldId id="270" r:id="rId6"/>
    <p:sldId id="271" r:id="rId7"/>
    <p:sldId id="262" r:id="rId8"/>
    <p:sldId id="263" r:id="rId9"/>
    <p:sldId id="273" r:id="rId10"/>
    <p:sldId id="274" r:id="rId11"/>
    <p:sldId id="264" r:id="rId12"/>
    <p:sldId id="260" r:id="rId13"/>
    <p:sldId id="261" r:id="rId14"/>
    <p:sldId id="265" r:id="rId15"/>
    <p:sldId id="285" r:id="rId16"/>
    <p:sldId id="282" r:id="rId17"/>
    <p:sldId id="283" r:id="rId18"/>
    <p:sldId id="266" r:id="rId19"/>
    <p:sldId id="275" r:id="rId20"/>
    <p:sldId id="281" r:id="rId21"/>
    <p:sldId id="276" r:id="rId22"/>
    <p:sldId id="277" r:id="rId23"/>
    <p:sldId id="284" r:id="rId24"/>
    <p:sldId id="268" r:id="rId25"/>
    <p:sldId id="286" r:id="rId26"/>
    <p:sldId id="287" r:id="rId27"/>
    <p:sldId id="278" r:id="rId28"/>
    <p:sldId id="259" r:id="rId29"/>
    <p:sldId id="279" r:id="rId30"/>
    <p:sldId id="280" r:id="rId31"/>
    <p:sldId id="289" r:id="rId32"/>
    <p:sldId id="290" r:id="rId33"/>
    <p:sldId id="28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32"/>
  </p:normalViewPr>
  <p:slideViewPr>
    <p:cSldViewPr snapToGrid="0" snapToObjects="1">
      <p:cViewPr varScale="1">
        <p:scale>
          <a:sx n="65" d="100"/>
          <a:sy n="65" d="100"/>
        </p:scale>
        <p:origin x="2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Relationship Id="rId2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Wages</c:v>
                </c:pt>
              </c:strCache>
            </c:strRef>
          </c:tx>
          <c:marker>
            <c:symbol val="none"/>
          </c:marker>
          <c:cat>
            <c:numRef>
              <c:f>Feuil1!$A$2:$A$51</c:f>
              <c:numCache>
                <c:formatCode>General</c:formatCode>
                <c:ptCount val="50"/>
                <c:pt idx="0">
                  <c:v>1951.0</c:v>
                </c:pt>
                <c:pt idx="1">
                  <c:v>1952.0</c:v>
                </c:pt>
                <c:pt idx="2">
                  <c:v>1953.0</c:v>
                </c:pt>
                <c:pt idx="3">
                  <c:v>1954.0</c:v>
                </c:pt>
                <c:pt idx="4">
                  <c:v>1955.0</c:v>
                </c:pt>
                <c:pt idx="5">
                  <c:v>1956.0</c:v>
                </c:pt>
                <c:pt idx="6">
                  <c:v>1957.0</c:v>
                </c:pt>
                <c:pt idx="7">
                  <c:v>1958.0</c:v>
                </c:pt>
                <c:pt idx="8">
                  <c:v>1959.0</c:v>
                </c:pt>
                <c:pt idx="9">
                  <c:v>1960.0</c:v>
                </c:pt>
                <c:pt idx="10">
                  <c:v>1961.0</c:v>
                </c:pt>
                <c:pt idx="11">
                  <c:v>1962.0</c:v>
                </c:pt>
                <c:pt idx="12">
                  <c:v>1963.0</c:v>
                </c:pt>
                <c:pt idx="13">
                  <c:v>1964.0</c:v>
                </c:pt>
                <c:pt idx="14">
                  <c:v>1965.0</c:v>
                </c:pt>
                <c:pt idx="15">
                  <c:v>1966.0</c:v>
                </c:pt>
                <c:pt idx="16">
                  <c:v>1967.0</c:v>
                </c:pt>
                <c:pt idx="17">
                  <c:v>1968.0</c:v>
                </c:pt>
                <c:pt idx="18">
                  <c:v>1969.0</c:v>
                </c:pt>
                <c:pt idx="19">
                  <c:v>1970.0</c:v>
                </c:pt>
                <c:pt idx="20">
                  <c:v>1971.0</c:v>
                </c:pt>
                <c:pt idx="21">
                  <c:v>1972.0</c:v>
                </c:pt>
                <c:pt idx="22">
                  <c:v>1973.0</c:v>
                </c:pt>
                <c:pt idx="23">
                  <c:v>1974.0</c:v>
                </c:pt>
                <c:pt idx="24">
                  <c:v>1975.0</c:v>
                </c:pt>
                <c:pt idx="25">
                  <c:v>1976.0</c:v>
                </c:pt>
                <c:pt idx="26">
                  <c:v>1977.0</c:v>
                </c:pt>
                <c:pt idx="27">
                  <c:v>1978.0</c:v>
                </c:pt>
                <c:pt idx="28">
                  <c:v>1979.0</c:v>
                </c:pt>
                <c:pt idx="29">
                  <c:v>1980.0</c:v>
                </c:pt>
                <c:pt idx="30">
                  <c:v>1981.0</c:v>
                </c:pt>
                <c:pt idx="31">
                  <c:v>1982.0</c:v>
                </c:pt>
                <c:pt idx="32">
                  <c:v>1983.0</c:v>
                </c:pt>
                <c:pt idx="33">
                  <c:v>1984.0</c:v>
                </c:pt>
                <c:pt idx="34">
                  <c:v>1985.0</c:v>
                </c:pt>
                <c:pt idx="35">
                  <c:v>1986.0</c:v>
                </c:pt>
                <c:pt idx="36">
                  <c:v>1987.0</c:v>
                </c:pt>
                <c:pt idx="37">
                  <c:v>1988.0</c:v>
                </c:pt>
                <c:pt idx="38">
                  <c:v>1989.0</c:v>
                </c:pt>
                <c:pt idx="39">
                  <c:v>1990.0</c:v>
                </c:pt>
                <c:pt idx="40">
                  <c:v>1991.0</c:v>
                </c:pt>
                <c:pt idx="41">
                  <c:v>1992.0</c:v>
                </c:pt>
                <c:pt idx="42">
                  <c:v>1993.0</c:v>
                </c:pt>
                <c:pt idx="43">
                  <c:v>1994.0</c:v>
                </c:pt>
                <c:pt idx="44">
                  <c:v>1995.0</c:v>
                </c:pt>
                <c:pt idx="45">
                  <c:v>1996.0</c:v>
                </c:pt>
                <c:pt idx="46">
                  <c:v>1997.0</c:v>
                </c:pt>
                <c:pt idx="47">
                  <c:v>1998.0</c:v>
                </c:pt>
                <c:pt idx="48">
                  <c:v>1999.0</c:v>
                </c:pt>
                <c:pt idx="49">
                  <c:v>2000.0</c:v>
                </c:pt>
              </c:numCache>
            </c:numRef>
          </c:cat>
          <c:val>
            <c:numRef>
              <c:f>Feuil1!$B$2:$B$51</c:f>
              <c:numCache>
                <c:formatCode>0.0</c:formatCode>
                <c:ptCount val="50"/>
                <c:pt idx="0">
                  <c:v>-1.3</c:v>
                </c:pt>
                <c:pt idx="1">
                  <c:v>5.3</c:v>
                </c:pt>
                <c:pt idx="2">
                  <c:v>4.0</c:v>
                </c:pt>
                <c:pt idx="3">
                  <c:v>9.3</c:v>
                </c:pt>
                <c:pt idx="4">
                  <c:v>9.6</c:v>
                </c:pt>
                <c:pt idx="5">
                  <c:v>8.0</c:v>
                </c:pt>
                <c:pt idx="6">
                  <c:v>8.0</c:v>
                </c:pt>
                <c:pt idx="7">
                  <c:v>-3.6</c:v>
                </c:pt>
                <c:pt idx="8">
                  <c:v>0.6</c:v>
                </c:pt>
                <c:pt idx="9">
                  <c:v>5.6</c:v>
                </c:pt>
                <c:pt idx="10">
                  <c:v>5.0</c:v>
                </c:pt>
                <c:pt idx="11">
                  <c:v>4.5</c:v>
                </c:pt>
                <c:pt idx="12">
                  <c:v>4.9</c:v>
                </c:pt>
                <c:pt idx="13">
                  <c:v>3.3</c:v>
                </c:pt>
                <c:pt idx="14">
                  <c:v>3.4</c:v>
                </c:pt>
                <c:pt idx="15">
                  <c:v>3.3</c:v>
                </c:pt>
                <c:pt idx="16">
                  <c:v>2.4</c:v>
                </c:pt>
                <c:pt idx="17">
                  <c:v>5.3</c:v>
                </c:pt>
                <c:pt idx="18">
                  <c:v>3.9</c:v>
                </c:pt>
                <c:pt idx="19">
                  <c:v>4.3</c:v>
                </c:pt>
                <c:pt idx="20">
                  <c:v>5.1</c:v>
                </c:pt>
                <c:pt idx="21">
                  <c:v>3.6</c:v>
                </c:pt>
                <c:pt idx="22">
                  <c:v>4.5</c:v>
                </c:pt>
                <c:pt idx="23">
                  <c:v>3.2</c:v>
                </c:pt>
                <c:pt idx="24">
                  <c:v>2.5</c:v>
                </c:pt>
                <c:pt idx="25">
                  <c:v>5.5</c:v>
                </c:pt>
                <c:pt idx="26">
                  <c:v>0.9</c:v>
                </c:pt>
                <c:pt idx="27">
                  <c:v>3.7</c:v>
                </c:pt>
                <c:pt idx="28">
                  <c:v>-1.9</c:v>
                </c:pt>
                <c:pt idx="29">
                  <c:v>0.2</c:v>
                </c:pt>
                <c:pt idx="30">
                  <c:v>-0.2</c:v>
                </c:pt>
                <c:pt idx="31">
                  <c:v>1.6</c:v>
                </c:pt>
                <c:pt idx="32">
                  <c:v>0.9</c:v>
                </c:pt>
                <c:pt idx="33">
                  <c:v>-0.3</c:v>
                </c:pt>
                <c:pt idx="34">
                  <c:v>1.2</c:v>
                </c:pt>
                <c:pt idx="35">
                  <c:v>2.6</c:v>
                </c:pt>
                <c:pt idx="36">
                  <c:v>-0.4</c:v>
                </c:pt>
                <c:pt idx="37">
                  <c:v>0.2</c:v>
                </c:pt>
                <c:pt idx="38">
                  <c:v>0.8</c:v>
                </c:pt>
                <c:pt idx="39">
                  <c:v>1.8</c:v>
                </c:pt>
                <c:pt idx="40">
                  <c:v>0.3</c:v>
                </c:pt>
                <c:pt idx="41">
                  <c:v>0.2</c:v>
                </c:pt>
                <c:pt idx="42">
                  <c:v>0.5</c:v>
                </c:pt>
                <c:pt idx="43">
                  <c:v>0.9</c:v>
                </c:pt>
                <c:pt idx="44">
                  <c:v>0.2</c:v>
                </c:pt>
                <c:pt idx="45">
                  <c:v>-0.5</c:v>
                </c:pt>
                <c:pt idx="46">
                  <c:v>0.9</c:v>
                </c:pt>
                <c:pt idx="47">
                  <c:v>0.8</c:v>
                </c:pt>
                <c:pt idx="48">
                  <c:v>1.6</c:v>
                </c:pt>
                <c:pt idx="49">
                  <c:v>0.5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GDP</c:v>
                </c:pt>
              </c:strCache>
            </c:strRef>
          </c:tx>
          <c:marker>
            <c:symbol val="none"/>
          </c:marker>
          <c:cat>
            <c:numRef>
              <c:f>Feuil1!$A$2:$A$51</c:f>
              <c:numCache>
                <c:formatCode>General</c:formatCode>
                <c:ptCount val="50"/>
                <c:pt idx="0">
                  <c:v>1951.0</c:v>
                </c:pt>
                <c:pt idx="1">
                  <c:v>1952.0</c:v>
                </c:pt>
                <c:pt idx="2">
                  <c:v>1953.0</c:v>
                </c:pt>
                <c:pt idx="3">
                  <c:v>1954.0</c:v>
                </c:pt>
                <c:pt idx="4">
                  <c:v>1955.0</c:v>
                </c:pt>
                <c:pt idx="5">
                  <c:v>1956.0</c:v>
                </c:pt>
                <c:pt idx="6">
                  <c:v>1957.0</c:v>
                </c:pt>
                <c:pt idx="7">
                  <c:v>1958.0</c:v>
                </c:pt>
                <c:pt idx="8">
                  <c:v>1959.0</c:v>
                </c:pt>
                <c:pt idx="9">
                  <c:v>1960.0</c:v>
                </c:pt>
                <c:pt idx="10">
                  <c:v>1961.0</c:v>
                </c:pt>
                <c:pt idx="11">
                  <c:v>1962.0</c:v>
                </c:pt>
                <c:pt idx="12">
                  <c:v>1963.0</c:v>
                </c:pt>
                <c:pt idx="13">
                  <c:v>1964.0</c:v>
                </c:pt>
                <c:pt idx="14">
                  <c:v>1965.0</c:v>
                </c:pt>
                <c:pt idx="15">
                  <c:v>1966.0</c:v>
                </c:pt>
                <c:pt idx="16">
                  <c:v>1967.0</c:v>
                </c:pt>
                <c:pt idx="17">
                  <c:v>1968.0</c:v>
                </c:pt>
                <c:pt idx="18">
                  <c:v>1969.0</c:v>
                </c:pt>
                <c:pt idx="19">
                  <c:v>1970.0</c:v>
                </c:pt>
                <c:pt idx="20">
                  <c:v>1971.0</c:v>
                </c:pt>
                <c:pt idx="21">
                  <c:v>1972.0</c:v>
                </c:pt>
                <c:pt idx="22">
                  <c:v>1973.0</c:v>
                </c:pt>
                <c:pt idx="23">
                  <c:v>1974.0</c:v>
                </c:pt>
                <c:pt idx="24">
                  <c:v>1975.0</c:v>
                </c:pt>
                <c:pt idx="25">
                  <c:v>1976.0</c:v>
                </c:pt>
                <c:pt idx="26">
                  <c:v>1977.0</c:v>
                </c:pt>
                <c:pt idx="27">
                  <c:v>1978.0</c:v>
                </c:pt>
                <c:pt idx="28">
                  <c:v>1979.0</c:v>
                </c:pt>
                <c:pt idx="29">
                  <c:v>1980.0</c:v>
                </c:pt>
                <c:pt idx="30">
                  <c:v>1981.0</c:v>
                </c:pt>
                <c:pt idx="31">
                  <c:v>1982.0</c:v>
                </c:pt>
                <c:pt idx="32">
                  <c:v>1983.0</c:v>
                </c:pt>
                <c:pt idx="33">
                  <c:v>1984.0</c:v>
                </c:pt>
                <c:pt idx="34">
                  <c:v>1985.0</c:v>
                </c:pt>
                <c:pt idx="35">
                  <c:v>1986.0</c:v>
                </c:pt>
                <c:pt idx="36">
                  <c:v>1987.0</c:v>
                </c:pt>
                <c:pt idx="37">
                  <c:v>1988.0</c:v>
                </c:pt>
                <c:pt idx="38">
                  <c:v>1989.0</c:v>
                </c:pt>
                <c:pt idx="39">
                  <c:v>1990.0</c:v>
                </c:pt>
                <c:pt idx="40">
                  <c:v>1991.0</c:v>
                </c:pt>
                <c:pt idx="41">
                  <c:v>1992.0</c:v>
                </c:pt>
                <c:pt idx="42">
                  <c:v>1993.0</c:v>
                </c:pt>
                <c:pt idx="43">
                  <c:v>1994.0</c:v>
                </c:pt>
                <c:pt idx="44">
                  <c:v>1995.0</c:v>
                </c:pt>
                <c:pt idx="45">
                  <c:v>1996.0</c:v>
                </c:pt>
                <c:pt idx="46">
                  <c:v>1997.0</c:v>
                </c:pt>
                <c:pt idx="47">
                  <c:v>1998.0</c:v>
                </c:pt>
                <c:pt idx="48">
                  <c:v>1999.0</c:v>
                </c:pt>
                <c:pt idx="49">
                  <c:v>2000.0</c:v>
                </c:pt>
              </c:numCache>
            </c:numRef>
          </c:cat>
          <c:val>
            <c:numRef>
              <c:f>Feuil1!$C$2:$C$51</c:f>
              <c:numCache>
                <c:formatCode>0.0</c:formatCode>
                <c:ptCount val="50"/>
                <c:pt idx="0">
                  <c:v>6.0</c:v>
                </c:pt>
                <c:pt idx="1">
                  <c:v>3.8</c:v>
                </c:pt>
                <c:pt idx="2">
                  <c:v>2.7</c:v>
                </c:pt>
                <c:pt idx="3">
                  <c:v>5.3</c:v>
                </c:pt>
                <c:pt idx="4">
                  <c:v>5.0</c:v>
                </c:pt>
                <c:pt idx="5">
                  <c:v>4.8</c:v>
                </c:pt>
                <c:pt idx="6">
                  <c:v>5.3</c:v>
                </c:pt>
                <c:pt idx="7">
                  <c:v>2.9</c:v>
                </c:pt>
                <c:pt idx="8">
                  <c:v>2.1</c:v>
                </c:pt>
                <c:pt idx="9">
                  <c:v>7.6</c:v>
                </c:pt>
                <c:pt idx="10">
                  <c:v>5.1</c:v>
                </c:pt>
                <c:pt idx="11">
                  <c:v>6.7</c:v>
                </c:pt>
                <c:pt idx="12">
                  <c:v>5.1</c:v>
                </c:pt>
                <c:pt idx="13">
                  <c:v>6.5</c:v>
                </c:pt>
                <c:pt idx="14">
                  <c:v>4.1</c:v>
                </c:pt>
                <c:pt idx="15">
                  <c:v>6.4</c:v>
                </c:pt>
                <c:pt idx="16">
                  <c:v>4.1</c:v>
                </c:pt>
                <c:pt idx="17">
                  <c:v>4.4</c:v>
                </c:pt>
                <c:pt idx="18">
                  <c:v>7.2</c:v>
                </c:pt>
                <c:pt idx="19">
                  <c:v>5.5</c:v>
                </c:pt>
                <c:pt idx="20">
                  <c:v>5.6</c:v>
                </c:pt>
                <c:pt idx="21">
                  <c:v>5.7</c:v>
                </c:pt>
                <c:pt idx="22">
                  <c:v>5.4</c:v>
                </c:pt>
                <c:pt idx="23">
                  <c:v>3.5</c:v>
                </c:pt>
                <c:pt idx="24">
                  <c:v>0.0</c:v>
                </c:pt>
                <c:pt idx="25">
                  <c:v>5.2</c:v>
                </c:pt>
                <c:pt idx="26">
                  <c:v>2.9</c:v>
                </c:pt>
                <c:pt idx="27">
                  <c:v>4.0</c:v>
                </c:pt>
                <c:pt idx="28">
                  <c:v>3.3</c:v>
                </c:pt>
                <c:pt idx="29">
                  <c:v>7.9</c:v>
                </c:pt>
                <c:pt idx="30">
                  <c:v>1.7</c:v>
                </c:pt>
                <c:pt idx="31">
                  <c:v>2.7</c:v>
                </c:pt>
                <c:pt idx="32">
                  <c:v>2.1</c:v>
                </c:pt>
                <c:pt idx="33">
                  <c:v>1.8</c:v>
                </c:pt>
                <c:pt idx="34">
                  <c:v>2.0</c:v>
                </c:pt>
                <c:pt idx="35">
                  <c:v>2.2</c:v>
                </c:pt>
                <c:pt idx="36">
                  <c:v>2.2</c:v>
                </c:pt>
                <c:pt idx="37">
                  <c:v>4.2</c:v>
                </c:pt>
                <c:pt idx="38">
                  <c:v>3.9</c:v>
                </c:pt>
                <c:pt idx="39">
                  <c:v>2.7</c:v>
                </c:pt>
                <c:pt idx="40">
                  <c:v>1.1</c:v>
                </c:pt>
                <c:pt idx="41">
                  <c:v>1.9</c:v>
                </c:pt>
                <c:pt idx="42">
                  <c:v>-0.9</c:v>
                </c:pt>
                <c:pt idx="43">
                  <c:v>2.1</c:v>
                </c:pt>
                <c:pt idx="44">
                  <c:v>2.4</c:v>
                </c:pt>
                <c:pt idx="45">
                  <c:v>1.1</c:v>
                </c:pt>
                <c:pt idx="46">
                  <c:v>2.5</c:v>
                </c:pt>
                <c:pt idx="47">
                  <c:v>3.6</c:v>
                </c:pt>
                <c:pt idx="48">
                  <c:v>3.2</c:v>
                </c:pt>
                <c:pt idx="49">
                  <c:v>4.2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24856768"/>
        <c:axId val="-1415407072"/>
      </c:lineChart>
      <c:catAx>
        <c:axId val="-142485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415407072"/>
        <c:crosses val="autoZero"/>
        <c:auto val="1"/>
        <c:lblAlgn val="ctr"/>
        <c:lblOffset val="100"/>
        <c:noMultiLvlLbl val="0"/>
      </c:catAx>
      <c:valAx>
        <c:axId val="-14154070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1424856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0928802128900554"/>
          <c:y val="0.147933820934904"/>
          <c:w val="0.877783853407213"/>
          <c:h val="0.410038040523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Monthly Salary</c:v>
                </c:pt>
              </c:strCache>
            </c:strRef>
          </c:tx>
          <c:invertIfNegative val="0"/>
          <c:cat>
            <c:strRef>
              <c:f>Feuil1!$A$2:$A$16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South Korea</c:v>
                </c:pt>
                <c:pt idx="3">
                  <c:v>France</c:v>
                </c:pt>
                <c:pt idx="4">
                  <c:v>Canada</c:v>
                </c:pt>
                <c:pt idx="5">
                  <c:v>Germany</c:v>
                </c:pt>
                <c:pt idx="6">
                  <c:v>Singapore</c:v>
                </c:pt>
                <c:pt idx="7">
                  <c:v>Japan</c:v>
                </c:pt>
                <c:pt idx="8">
                  <c:v>South Africa</c:v>
                </c:pt>
                <c:pt idx="9">
                  <c:v>Russian Federation</c:v>
                </c:pt>
                <c:pt idx="10">
                  <c:v>Argentina</c:v>
                </c:pt>
                <c:pt idx="11">
                  <c:v>Brazil</c:v>
                </c:pt>
                <c:pt idx="12">
                  <c:v>China</c:v>
                </c:pt>
                <c:pt idx="13">
                  <c:v>India</c:v>
                </c:pt>
                <c:pt idx="14">
                  <c:v>Philippines</c:v>
                </c:pt>
              </c:strCache>
            </c:strRef>
          </c:cat>
          <c:val>
            <c:numRef>
              <c:f>Feuil1!$B$2:$B$16</c:f>
              <c:numCache>
                <c:formatCode>General</c:formatCode>
                <c:ptCount val="15"/>
                <c:pt idx="0">
                  <c:v>3263.0</c:v>
                </c:pt>
                <c:pt idx="1">
                  <c:v>3065.0</c:v>
                </c:pt>
                <c:pt idx="2">
                  <c:v>2903.0</c:v>
                </c:pt>
                <c:pt idx="3">
                  <c:v>2886.0</c:v>
                </c:pt>
                <c:pt idx="4">
                  <c:v>2724.0</c:v>
                </c:pt>
                <c:pt idx="5">
                  <c:v>2720.0</c:v>
                </c:pt>
                <c:pt idx="6">
                  <c:v>2616.0</c:v>
                </c:pt>
                <c:pt idx="7">
                  <c:v>2522.0</c:v>
                </c:pt>
                <c:pt idx="8">
                  <c:v>1838.0</c:v>
                </c:pt>
                <c:pt idx="9">
                  <c:v>1215.0</c:v>
                </c:pt>
                <c:pt idx="10">
                  <c:v>1108.0</c:v>
                </c:pt>
                <c:pt idx="11">
                  <c:v>778.0</c:v>
                </c:pt>
                <c:pt idx="12">
                  <c:v>656.0</c:v>
                </c:pt>
                <c:pt idx="13">
                  <c:v>295.0</c:v>
                </c:pt>
                <c:pt idx="14">
                  <c:v>279.0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25732368"/>
        <c:axId val="-1425576528"/>
      </c:barChart>
      <c:catAx>
        <c:axId val="-142573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425576528"/>
        <c:crosses val="autoZero"/>
        <c:auto val="1"/>
        <c:lblAlgn val="ctr"/>
        <c:lblOffset val="100"/>
        <c:noMultiLvlLbl val="0"/>
      </c:catAx>
      <c:valAx>
        <c:axId val="-142557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2573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676411976281"/>
          <c:y val="0.0302344495525041"/>
          <c:w val="0.212977909011374"/>
          <c:h val="0.08346643576184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Net annual wage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Feuil1!$A$2:$A$51</c:f>
              <c:numCache>
                <c:formatCode>General</c:formatCode>
                <c:ptCount val="50"/>
                <c:pt idx="0">
                  <c:v>1951.0</c:v>
                </c:pt>
                <c:pt idx="1">
                  <c:v>1952.0</c:v>
                </c:pt>
                <c:pt idx="2">
                  <c:v>1953.0</c:v>
                </c:pt>
                <c:pt idx="3">
                  <c:v>1954.0</c:v>
                </c:pt>
                <c:pt idx="4">
                  <c:v>1955.0</c:v>
                </c:pt>
                <c:pt idx="5">
                  <c:v>1956.0</c:v>
                </c:pt>
                <c:pt idx="6">
                  <c:v>1957.0</c:v>
                </c:pt>
                <c:pt idx="7">
                  <c:v>1958.0</c:v>
                </c:pt>
                <c:pt idx="8">
                  <c:v>1959.0</c:v>
                </c:pt>
                <c:pt idx="9">
                  <c:v>1960.0</c:v>
                </c:pt>
                <c:pt idx="10">
                  <c:v>1961.0</c:v>
                </c:pt>
                <c:pt idx="11">
                  <c:v>1962.0</c:v>
                </c:pt>
                <c:pt idx="12">
                  <c:v>1963.0</c:v>
                </c:pt>
                <c:pt idx="13">
                  <c:v>1964.0</c:v>
                </c:pt>
                <c:pt idx="14">
                  <c:v>1965.0</c:v>
                </c:pt>
                <c:pt idx="15">
                  <c:v>1966.0</c:v>
                </c:pt>
                <c:pt idx="16">
                  <c:v>1967.0</c:v>
                </c:pt>
                <c:pt idx="17">
                  <c:v>1968.0</c:v>
                </c:pt>
                <c:pt idx="18">
                  <c:v>1969.0</c:v>
                </c:pt>
                <c:pt idx="19">
                  <c:v>1970.0</c:v>
                </c:pt>
                <c:pt idx="20">
                  <c:v>1971.0</c:v>
                </c:pt>
                <c:pt idx="21">
                  <c:v>1972.0</c:v>
                </c:pt>
                <c:pt idx="22">
                  <c:v>1973.0</c:v>
                </c:pt>
                <c:pt idx="23">
                  <c:v>1974.0</c:v>
                </c:pt>
                <c:pt idx="24">
                  <c:v>1975.0</c:v>
                </c:pt>
                <c:pt idx="25">
                  <c:v>1976.0</c:v>
                </c:pt>
                <c:pt idx="26">
                  <c:v>1977.0</c:v>
                </c:pt>
                <c:pt idx="27">
                  <c:v>1978.0</c:v>
                </c:pt>
                <c:pt idx="28">
                  <c:v>1979.0</c:v>
                </c:pt>
                <c:pt idx="29">
                  <c:v>1980.0</c:v>
                </c:pt>
                <c:pt idx="30">
                  <c:v>1981.0</c:v>
                </c:pt>
                <c:pt idx="31">
                  <c:v>1982.0</c:v>
                </c:pt>
                <c:pt idx="32">
                  <c:v>1983.0</c:v>
                </c:pt>
                <c:pt idx="33">
                  <c:v>1984.0</c:v>
                </c:pt>
                <c:pt idx="34">
                  <c:v>1985.0</c:v>
                </c:pt>
                <c:pt idx="35">
                  <c:v>1986.0</c:v>
                </c:pt>
                <c:pt idx="36">
                  <c:v>1987.0</c:v>
                </c:pt>
                <c:pt idx="37">
                  <c:v>1988.0</c:v>
                </c:pt>
                <c:pt idx="38">
                  <c:v>1989.0</c:v>
                </c:pt>
                <c:pt idx="39">
                  <c:v>1990.0</c:v>
                </c:pt>
                <c:pt idx="40">
                  <c:v>1991.0</c:v>
                </c:pt>
                <c:pt idx="41">
                  <c:v>1992.0</c:v>
                </c:pt>
                <c:pt idx="42">
                  <c:v>1993.0</c:v>
                </c:pt>
                <c:pt idx="43">
                  <c:v>1994.0</c:v>
                </c:pt>
                <c:pt idx="44">
                  <c:v>1995.0</c:v>
                </c:pt>
                <c:pt idx="45">
                  <c:v>1996.0</c:v>
                </c:pt>
                <c:pt idx="46">
                  <c:v>1997.0</c:v>
                </c:pt>
                <c:pt idx="47">
                  <c:v>1998.0</c:v>
                </c:pt>
                <c:pt idx="48">
                  <c:v>1999.0</c:v>
                </c:pt>
                <c:pt idx="49">
                  <c:v>2000.0</c:v>
                </c:pt>
              </c:numCache>
            </c:numRef>
          </c:cat>
          <c:val>
            <c:numRef>
              <c:f>Feuil1!$B$2:$B$51</c:f>
              <c:numCache>
                <c:formatCode>0.0</c:formatCode>
                <c:ptCount val="50"/>
                <c:pt idx="0">
                  <c:v>-1.277038373812573</c:v>
                </c:pt>
                <c:pt idx="1">
                  <c:v>5.299178014491957</c:v>
                </c:pt>
                <c:pt idx="2">
                  <c:v>4.010558494266931</c:v>
                </c:pt>
                <c:pt idx="3">
                  <c:v>9.277266754270668</c:v>
                </c:pt>
                <c:pt idx="4">
                  <c:v>9.63591963591965</c:v>
                </c:pt>
                <c:pt idx="5">
                  <c:v>8.042199534535086</c:v>
                </c:pt>
                <c:pt idx="6">
                  <c:v>8.03958251280031</c:v>
                </c:pt>
                <c:pt idx="7">
                  <c:v>-3.555298204979735</c:v>
                </c:pt>
                <c:pt idx="8">
                  <c:v>0.620059488675167</c:v>
                </c:pt>
                <c:pt idx="9">
                  <c:v>5.55635294475833</c:v>
                </c:pt>
                <c:pt idx="10">
                  <c:v>4.955655635653784</c:v>
                </c:pt>
                <c:pt idx="11">
                  <c:v>4.459895757828675</c:v>
                </c:pt>
                <c:pt idx="12">
                  <c:v>4.91263572264873</c:v>
                </c:pt>
                <c:pt idx="13">
                  <c:v>3.25321215724344</c:v>
                </c:pt>
                <c:pt idx="14">
                  <c:v>3.41824254095701</c:v>
                </c:pt>
                <c:pt idx="15">
                  <c:v>3.32545398051532</c:v>
                </c:pt>
                <c:pt idx="16">
                  <c:v>2.437497451445552</c:v>
                </c:pt>
                <c:pt idx="17">
                  <c:v>5.291901251238709</c:v>
                </c:pt>
                <c:pt idx="18">
                  <c:v>3.942749815890934</c:v>
                </c:pt>
                <c:pt idx="19">
                  <c:v>4.259620628536382</c:v>
                </c:pt>
                <c:pt idx="20">
                  <c:v>5.108184340391753</c:v>
                </c:pt>
                <c:pt idx="21">
                  <c:v>3.554132332097154</c:v>
                </c:pt>
                <c:pt idx="22">
                  <c:v>4.465479617420371</c:v>
                </c:pt>
                <c:pt idx="23">
                  <c:v>3.197849756275346</c:v>
                </c:pt>
                <c:pt idx="24">
                  <c:v>2.519373336955084</c:v>
                </c:pt>
                <c:pt idx="25">
                  <c:v>5.545266528239167</c:v>
                </c:pt>
                <c:pt idx="26">
                  <c:v>0.896707739489244</c:v>
                </c:pt>
                <c:pt idx="27">
                  <c:v>3.734348653376344</c:v>
                </c:pt>
                <c:pt idx="28">
                  <c:v>-1.939985647319485</c:v>
                </c:pt>
                <c:pt idx="29">
                  <c:v>0.233294779454269</c:v>
                </c:pt>
                <c:pt idx="30">
                  <c:v>-0.16695887501001</c:v>
                </c:pt>
                <c:pt idx="31">
                  <c:v>1.638678049546542</c:v>
                </c:pt>
                <c:pt idx="32">
                  <c:v>0.927196505313717</c:v>
                </c:pt>
                <c:pt idx="33">
                  <c:v>-0.330345199013493</c:v>
                </c:pt>
                <c:pt idx="34">
                  <c:v>1.22291842982554</c:v>
                </c:pt>
                <c:pt idx="35">
                  <c:v>2.625905776465956</c:v>
                </c:pt>
                <c:pt idx="36">
                  <c:v>-0.404664980140765</c:v>
                </c:pt>
                <c:pt idx="37">
                  <c:v>0.211828604411025</c:v>
                </c:pt>
                <c:pt idx="38">
                  <c:v>0.791314113981215</c:v>
                </c:pt>
                <c:pt idx="39">
                  <c:v>1.835701477477784</c:v>
                </c:pt>
                <c:pt idx="40">
                  <c:v>0.349110519914404</c:v>
                </c:pt>
                <c:pt idx="41">
                  <c:v>0.227384764183071</c:v>
                </c:pt>
                <c:pt idx="42">
                  <c:v>0.4632199859753</c:v>
                </c:pt>
                <c:pt idx="43">
                  <c:v>0.870125919617564</c:v>
                </c:pt>
                <c:pt idx="44">
                  <c:v>0.232441244204722</c:v>
                </c:pt>
                <c:pt idx="45">
                  <c:v>-0.516827644634148</c:v>
                </c:pt>
                <c:pt idx="46">
                  <c:v>0.87276089433476</c:v>
                </c:pt>
                <c:pt idx="47">
                  <c:v>0.835275656558139</c:v>
                </c:pt>
                <c:pt idx="48">
                  <c:v>1.626486656918558</c:v>
                </c:pt>
                <c:pt idx="49">
                  <c:v>0.451928703574978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Productivity (GDP/worked hour)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Feuil1!$A$2:$A$51</c:f>
              <c:numCache>
                <c:formatCode>General</c:formatCode>
                <c:ptCount val="50"/>
                <c:pt idx="0">
                  <c:v>1951.0</c:v>
                </c:pt>
                <c:pt idx="1">
                  <c:v>1952.0</c:v>
                </c:pt>
                <c:pt idx="2">
                  <c:v>1953.0</c:v>
                </c:pt>
                <c:pt idx="3">
                  <c:v>1954.0</c:v>
                </c:pt>
                <c:pt idx="4">
                  <c:v>1955.0</c:v>
                </c:pt>
                <c:pt idx="5">
                  <c:v>1956.0</c:v>
                </c:pt>
                <c:pt idx="6">
                  <c:v>1957.0</c:v>
                </c:pt>
                <c:pt idx="7">
                  <c:v>1958.0</c:v>
                </c:pt>
                <c:pt idx="8">
                  <c:v>1959.0</c:v>
                </c:pt>
                <c:pt idx="9">
                  <c:v>1960.0</c:v>
                </c:pt>
                <c:pt idx="10">
                  <c:v>1961.0</c:v>
                </c:pt>
                <c:pt idx="11">
                  <c:v>1962.0</c:v>
                </c:pt>
                <c:pt idx="12">
                  <c:v>1963.0</c:v>
                </c:pt>
                <c:pt idx="13">
                  <c:v>1964.0</c:v>
                </c:pt>
                <c:pt idx="14">
                  <c:v>1965.0</c:v>
                </c:pt>
                <c:pt idx="15">
                  <c:v>1966.0</c:v>
                </c:pt>
                <c:pt idx="16">
                  <c:v>1967.0</c:v>
                </c:pt>
                <c:pt idx="17">
                  <c:v>1968.0</c:v>
                </c:pt>
                <c:pt idx="18">
                  <c:v>1969.0</c:v>
                </c:pt>
                <c:pt idx="19">
                  <c:v>1970.0</c:v>
                </c:pt>
                <c:pt idx="20">
                  <c:v>1971.0</c:v>
                </c:pt>
                <c:pt idx="21">
                  <c:v>1972.0</c:v>
                </c:pt>
                <c:pt idx="22">
                  <c:v>1973.0</c:v>
                </c:pt>
                <c:pt idx="23">
                  <c:v>1974.0</c:v>
                </c:pt>
                <c:pt idx="24">
                  <c:v>1975.0</c:v>
                </c:pt>
                <c:pt idx="25">
                  <c:v>1976.0</c:v>
                </c:pt>
                <c:pt idx="26">
                  <c:v>1977.0</c:v>
                </c:pt>
                <c:pt idx="27">
                  <c:v>1978.0</c:v>
                </c:pt>
                <c:pt idx="28">
                  <c:v>1979.0</c:v>
                </c:pt>
                <c:pt idx="29">
                  <c:v>1980.0</c:v>
                </c:pt>
                <c:pt idx="30">
                  <c:v>1981.0</c:v>
                </c:pt>
                <c:pt idx="31">
                  <c:v>1982.0</c:v>
                </c:pt>
                <c:pt idx="32">
                  <c:v>1983.0</c:v>
                </c:pt>
                <c:pt idx="33">
                  <c:v>1984.0</c:v>
                </c:pt>
                <c:pt idx="34">
                  <c:v>1985.0</c:v>
                </c:pt>
                <c:pt idx="35">
                  <c:v>1986.0</c:v>
                </c:pt>
                <c:pt idx="36">
                  <c:v>1987.0</c:v>
                </c:pt>
                <c:pt idx="37">
                  <c:v>1988.0</c:v>
                </c:pt>
                <c:pt idx="38">
                  <c:v>1989.0</c:v>
                </c:pt>
                <c:pt idx="39">
                  <c:v>1990.0</c:v>
                </c:pt>
                <c:pt idx="40">
                  <c:v>1991.0</c:v>
                </c:pt>
                <c:pt idx="41">
                  <c:v>1992.0</c:v>
                </c:pt>
                <c:pt idx="42">
                  <c:v>1993.0</c:v>
                </c:pt>
                <c:pt idx="43">
                  <c:v>1994.0</c:v>
                </c:pt>
                <c:pt idx="44">
                  <c:v>1995.0</c:v>
                </c:pt>
                <c:pt idx="45">
                  <c:v>1996.0</c:v>
                </c:pt>
                <c:pt idx="46">
                  <c:v>1997.0</c:v>
                </c:pt>
                <c:pt idx="47">
                  <c:v>1998.0</c:v>
                </c:pt>
                <c:pt idx="48">
                  <c:v>1999.0</c:v>
                </c:pt>
                <c:pt idx="49">
                  <c:v>2000.0</c:v>
                </c:pt>
              </c:numCache>
            </c:numRef>
          </c:cat>
          <c:val>
            <c:numRef>
              <c:f>Feuil1!$C$2:$C$51</c:f>
              <c:numCache>
                <c:formatCode>0.0</c:formatCode>
                <c:ptCount val="50"/>
                <c:pt idx="0">
                  <c:v>5.0</c:v>
                </c:pt>
                <c:pt idx="1">
                  <c:v>2.857142857142847</c:v>
                </c:pt>
                <c:pt idx="2">
                  <c:v>2.777777777777771</c:v>
                </c:pt>
                <c:pt idx="3">
                  <c:v>5.40540540540539</c:v>
                </c:pt>
                <c:pt idx="4">
                  <c:v>5.128205128205138</c:v>
                </c:pt>
                <c:pt idx="5">
                  <c:v>5.691056910569101</c:v>
                </c:pt>
                <c:pt idx="6">
                  <c:v>6.15384615384616</c:v>
                </c:pt>
                <c:pt idx="7">
                  <c:v>2.898550724637673</c:v>
                </c:pt>
                <c:pt idx="8">
                  <c:v>4.225352112676049</c:v>
                </c:pt>
                <c:pt idx="9">
                  <c:v>7.432432432432435</c:v>
                </c:pt>
                <c:pt idx="10">
                  <c:v>5.660377358490564</c:v>
                </c:pt>
                <c:pt idx="11">
                  <c:v>6.547619047619047</c:v>
                </c:pt>
                <c:pt idx="12">
                  <c:v>4.469273743016756</c:v>
                </c:pt>
                <c:pt idx="13">
                  <c:v>5.347593582887697</c:v>
                </c:pt>
                <c:pt idx="14">
                  <c:v>4.060913705583744</c:v>
                </c:pt>
                <c:pt idx="15">
                  <c:v>5.365853658536587</c:v>
                </c:pt>
                <c:pt idx="16">
                  <c:v>5.092592592592581</c:v>
                </c:pt>
                <c:pt idx="17">
                  <c:v>4.845814977973555</c:v>
                </c:pt>
                <c:pt idx="18">
                  <c:v>6.30252100840336</c:v>
                </c:pt>
                <c:pt idx="19">
                  <c:v>4.347826086956512</c:v>
                </c:pt>
                <c:pt idx="20">
                  <c:v>4.924242424242438</c:v>
                </c:pt>
                <c:pt idx="21">
                  <c:v>4.693140794223826</c:v>
                </c:pt>
                <c:pt idx="22">
                  <c:v>5.517241379310349</c:v>
                </c:pt>
                <c:pt idx="23">
                  <c:v>2.941176470588232</c:v>
                </c:pt>
                <c:pt idx="24">
                  <c:v>1.904761904761898</c:v>
                </c:pt>
                <c:pt idx="25">
                  <c:v>3.42679127725856</c:v>
                </c:pt>
                <c:pt idx="26">
                  <c:v>3.313253012048193</c:v>
                </c:pt>
                <c:pt idx="27">
                  <c:v>4.081632653061236</c:v>
                </c:pt>
                <c:pt idx="28">
                  <c:v>3.641456582633069</c:v>
                </c:pt>
                <c:pt idx="29">
                  <c:v>1.891891891891902</c:v>
                </c:pt>
                <c:pt idx="30">
                  <c:v>3.713527851458892</c:v>
                </c:pt>
                <c:pt idx="31">
                  <c:v>4.859335038363184</c:v>
                </c:pt>
                <c:pt idx="32">
                  <c:v>2.19512195121952</c:v>
                </c:pt>
                <c:pt idx="33">
                  <c:v>2.625298329355599</c:v>
                </c:pt>
                <c:pt idx="34">
                  <c:v>3.255813953488371</c:v>
                </c:pt>
                <c:pt idx="35">
                  <c:v>2.477477477477492</c:v>
                </c:pt>
                <c:pt idx="36">
                  <c:v>2.19780219780219</c:v>
                </c:pt>
                <c:pt idx="37">
                  <c:v>3.440860215053759</c:v>
                </c:pt>
                <c:pt idx="38">
                  <c:v>3.534303534303532</c:v>
                </c:pt>
                <c:pt idx="39">
                  <c:v>1.807228915662648</c:v>
                </c:pt>
                <c:pt idx="40">
                  <c:v>1.380670611439854</c:v>
                </c:pt>
                <c:pt idx="41">
                  <c:v>2.140077821011658</c:v>
                </c:pt>
                <c:pt idx="42">
                  <c:v>1.14285714285714</c:v>
                </c:pt>
                <c:pt idx="43">
                  <c:v>2.259887005649716</c:v>
                </c:pt>
                <c:pt idx="44">
                  <c:v>2.394106813996316</c:v>
                </c:pt>
                <c:pt idx="45">
                  <c:v>0.35971223021582</c:v>
                </c:pt>
                <c:pt idx="46">
                  <c:v>1.97132616487454</c:v>
                </c:pt>
                <c:pt idx="47">
                  <c:v>2.636203866432325</c:v>
                </c:pt>
                <c:pt idx="48">
                  <c:v>1.369863013698634</c:v>
                </c:pt>
                <c:pt idx="49">
                  <c:v>4.222972972972979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35662048"/>
        <c:axId val="-1341316896"/>
      </c:lineChart>
      <c:catAx>
        <c:axId val="-13356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341316896"/>
        <c:crosses val="autoZero"/>
        <c:auto val="1"/>
        <c:lblAlgn val="ctr"/>
        <c:lblOffset val="100"/>
        <c:noMultiLvlLbl val="0"/>
      </c:catAx>
      <c:valAx>
        <c:axId val="-134131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33566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Cost of labour per hour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Feuil1!$A$2:$A$51</c:f>
              <c:numCache>
                <c:formatCode>General</c:formatCode>
                <c:ptCount val="50"/>
                <c:pt idx="0">
                  <c:v>1951.0</c:v>
                </c:pt>
                <c:pt idx="1">
                  <c:v>1952.0</c:v>
                </c:pt>
                <c:pt idx="2">
                  <c:v>1953.0</c:v>
                </c:pt>
                <c:pt idx="3">
                  <c:v>1954.0</c:v>
                </c:pt>
                <c:pt idx="4">
                  <c:v>1955.0</c:v>
                </c:pt>
                <c:pt idx="5">
                  <c:v>1956.0</c:v>
                </c:pt>
                <c:pt idx="6">
                  <c:v>1957.0</c:v>
                </c:pt>
                <c:pt idx="7">
                  <c:v>1958.0</c:v>
                </c:pt>
                <c:pt idx="8">
                  <c:v>1959.0</c:v>
                </c:pt>
                <c:pt idx="9">
                  <c:v>1960.0</c:v>
                </c:pt>
                <c:pt idx="10">
                  <c:v>1961.0</c:v>
                </c:pt>
                <c:pt idx="11">
                  <c:v>1962.0</c:v>
                </c:pt>
                <c:pt idx="12">
                  <c:v>1963.0</c:v>
                </c:pt>
                <c:pt idx="13">
                  <c:v>1964.0</c:v>
                </c:pt>
                <c:pt idx="14">
                  <c:v>1965.0</c:v>
                </c:pt>
                <c:pt idx="15">
                  <c:v>1966.0</c:v>
                </c:pt>
                <c:pt idx="16">
                  <c:v>1967.0</c:v>
                </c:pt>
                <c:pt idx="17">
                  <c:v>1968.0</c:v>
                </c:pt>
                <c:pt idx="18">
                  <c:v>1969.0</c:v>
                </c:pt>
                <c:pt idx="19">
                  <c:v>1970.0</c:v>
                </c:pt>
                <c:pt idx="20">
                  <c:v>1971.0</c:v>
                </c:pt>
                <c:pt idx="21">
                  <c:v>1972.0</c:v>
                </c:pt>
                <c:pt idx="22">
                  <c:v>1973.0</c:v>
                </c:pt>
                <c:pt idx="23">
                  <c:v>1974.0</c:v>
                </c:pt>
                <c:pt idx="24">
                  <c:v>1975.0</c:v>
                </c:pt>
                <c:pt idx="25">
                  <c:v>1976.0</c:v>
                </c:pt>
                <c:pt idx="26">
                  <c:v>1977.0</c:v>
                </c:pt>
                <c:pt idx="27">
                  <c:v>1978.0</c:v>
                </c:pt>
                <c:pt idx="28">
                  <c:v>1979.0</c:v>
                </c:pt>
                <c:pt idx="29">
                  <c:v>1980.0</c:v>
                </c:pt>
                <c:pt idx="30">
                  <c:v>1981.0</c:v>
                </c:pt>
                <c:pt idx="31">
                  <c:v>1982.0</c:v>
                </c:pt>
                <c:pt idx="32">
                  <c:v>1983.0</c:v>
                </c:pt>
                <c:pt idx="33">
                  <c:v>1984.0</c:v>
                </c:pt>
                <c:pt idx="34">
                  <c:v>1985.0</c:v>
                </c:pt>
                <c:pt idx="35">
                  <c:v>1986.0</c:v>
                </c:pt>
                <c:pt idx="36">
                  <c:v>1987.0</c:v>
                </c:pt>
                <c:pt idx="37">
                  <c:v>1988.0</c:v>
                </c:pt>
                <c:pt idx="38">
                  <c:v>1989.0</c:v>
                </c:pt>
                <c:pt idx="39">
                  <c:v>1990.0</c:v>
                </c:pt>
                <c:pt idx="40">
                  <c:v>1991.0</c:v>
                </c:pt>
                <c:pt idx="41">
                  <c:v>1992.0</c:v>
                </c:pt>
                <c:pt idx="42">
                  <c:v>1993.0</c:v>
                </c:pt>
                <c:pt idx="43">
                  <c:v>1994.0</c:v>
                </c:pt>
                <c:pt idx="44">
                  <c:v>1995.0</c:v>
                </c:pt>
                <c:pt idx="45">
                  <c:v>1996.0</c:v>
                </c:pt>
                <c:pt idx="46">
                  <c:v>1997.0</c:v>
                </c:pt>
                <c:pt idx="47">
                  <c:v>1998.0</c:v>
                </c:pt>
                <c:pt idx="48">
                  <c:v>1999.0</c:v>
                </c:pt>
                <c:pt idx="49">
                  <c:v>2000.0</c:v>
                </c:pt>
              </c:numCache>
            </c:numRef>
          </c:cat>
          <c:val>
            <c:numRef>
              <c:f>Feuil1!$B$2:$B$51</c:f>
              <c:numCache>
                <c:formatCode>0.0</c:formatCode>
                <c:ptCount val="50"/>
                <c:pt idx="0">
                  <c:v>5.783062608043905</c:v>
                </c:pt>
                <c:pt idx="1">
                  <c:v>5.693581650709555</c:v>
                </c:pt>
                <c:pt idx="2">
                  <c:v>3.210917225150837</c:v>
                </c:pt>
                <c:pt idx="3">
                  <c:v>6.622946820438265</c:v>
                </c:pt>
                <c:pt idx="4">
                  <c:v>5.253428037721846</c:v>
                </c:pt>
                <c:pt idx="5">
                  <c:v>5.94531987143914</c:v>
                </c:pt>
                <c:pt idx="6">
                  <c:v>2.564438843844385</c:v>
                </c:pt>
                <c:pt idx="7">
                  <c:v>1.291602316316357</c:v>
                </c:pt>
                <c:pt idx="8">
                  <c:v>3.380685255695653</c:v>
                </c:pt>
                <c:pt idx="9">
                  <c:v>4.208402645000846</c:v>
                </c:pt>
                <c:pt idx="10">
                  <c:v>7.384320804215321</c:v>
                </c:pt>
                <c:pt idx="11">
                  <c:v>6.516888910059436</c:v>
                </c:pt>
                <c:pt idx="12">
                  <c:v>3.829531430038628</c:v>
                </c:pt>
                <c:pt idx="13">
                  <c:v>4.928727029127316</c:v>
                </c:pt>
                <c:pt idx="14">
                  <c:v>3.005747676243715</c:v>
                </c:pt>
                <c:pt idx="15">
                  <c:v>4.47179402310434</c:v>
                </c:pt>
                <c:pt idx="16">
                  <c:v>3.482076494408616</c:v>
                </c:pt>
                <c:pt idx="17">
                  <c:v>7.807738660111038</c:v>
                </c:pt>
                <c:pt idx="18">
                  <c:v>4.850684209975205</c:v>
                </c:pt>
                <c:pt idx="19">
                  <c:v>7.41834171048903</c:v>
                </c:pt>
                <c:pt idx="20">
                  <c:v>5.614388078453269</c:v>
                </c:pt>
                <c:pt idx="21">
                  <c:v>4.205068047015857</c:v>
                </c:pt>
                <c:pt idx="22">
                  <c:v>5.719778367036838</c:v>
                </c:pt>
                <c:pt idx="23">
                  <c:v>6.886767242942141</c:v>
                </c:pt>
                <c:pt idx="24">
                  <c:v>6.860628901175318</c:v>
                </c:pt>
                <c:pt idx="25">
                  <c:v>4.278358868828974</c:v>
                </c:pt>
                <c:pt idx="26">
                  <c:v>4.137805012205969</c:v>
                </c:pt>
                <c:pt idx="27">
                  <c:v>3.795595388342377</c:v>
                </c:pt>
                <c:pt idx="28">
                  <c:v>2.718899544205627</c:v>
                </c:pt>
                <c:pt idx="29">
                  <c:v>7.086196189245882</c:v>
                </c:pt>
                <c:pt idx="30">
                  <c:v>4.266564355328214</c:v>
                </c:pt>
                <c:pt idx="31">
                  <c:v>6.505831590045712</c:v>
                </c:pt>
                <c:pt idx="32">
                  <c:v>0.889372913440823</c:v>
                </c:pt>
                <c:pt idx="33">
                  <c:v>0.883629134411464</c:v>
                </c:pt>
                <c:pt idx="34">
                  <c:v>1.671706590447115</c:v>
                </c:pt>
                <c:pt idx="35">
                  <c:v>-0.345394131811304</c:v>
                </c:pt>
                <c:pt idx="36">
                  <c:v>0.335732534656913</c:v>
                </c:pt>
                <c:pt idx="37">
                  <c:v>0.625140286514679</c:v>
                </c:pt>
                <c:pt idx="38">
                  <c:v>0.900992172428957</c:v>
                </c:pt>
                <c:pt idx="39">
                  <c:v>2.030648637700506</c:v>
                </c:pt>
                <c:pt idx="40">
                  <c:v>1.758173471123285</c:v>
                </c:pt>
                <c:pt idx="41">
                  <c:v>-0.154815030886255</c:v>
                </c:pt>
                <c:pt idx="42">
                  <c:v>1.29073501909194</c:v>
                </c:pt>
                <c:pt idx="43">
                  <c:v>0.0673814273930446</c:v>
                </c:pt>
                <c:pt idx="44">
                  <c:v>1.26860638310238</c:v>
                </c:pt>
                <c:pt idx="45">
                  <c:v>1.15063969977713</c:v>
                </c:pt>
                <c:pt idx="46">
                  <c:v>0.322637444995635</c:v>
                </c:pt>
                <c:pt idx="47">
                  <c:v>0.270855742905638</c:v>
                </c:pt>
                <c:pt idx="48">
                  <c:v>2.209114274441503</c:v>
                </c:pt>
                <c:pt idx="49">
                  <c:v>2.804864560297688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Productivity (GDP/worked hour)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Feuil1!$A$2:$A$51</c:f>
              <c:numCache>
                <c:formatCode>General</c:formatCode>
                <c:ptCount val="50"/>
                <c:pt idx="0">
                  <c:v>1951.0</c:v>
                </c:pt>
                <c:pt idx="1">
                  <c:v>1952.0</c:v>
                </c:pt>
                <c:pt idx="2">
                  <c:v>1953.0</c:v>
                </c:pt>
                <c:pt idx="3">
                  <c:v>1954.0</c:v>
                </c:pt>
                <c:pt idx="4">
                  <c:v>1955.0</c:v>
                </c:pt>
                <c:pt idx="5">
                  <c:v>1956.0</c:v>
                </c:pt>
                <c:pt idx="6">
                  <c:v>1957.0</c:v>
                </c:pt>
                <c:pt idx="7">
                  <c:v>1958.0</c:v>
                </c:pt>
                <c:pt idx="8">
                  <c:v>1959.0</c:v>
                </c:pt>
                <c:pt idx="9">
                  <c:v>1960.0</c:v>
                </c:pt>
                <c:pt idx="10">
                  <c:v>1961.0</c:v>
                </c:pt>
                <c:pt idx="11">
                  <c:v>1962.0</c:v>
                </c:pt>
                <c:pt idx="12">
                  <c:v>1963.0</c:v>
                </c:pt>
                <c:pt idx="13">
                  <c:v>1964.0</c:v>
                </c:pt>
                <c:pt idx="14">
                  <c:v>1965.0</c:v>
                </c:pt>
                <c:pt idx="15">
                  <c:v>1966.0</c:v>
                </c:pt>
                <c:pt idx="16">
                  <c:v>1967.0</c:v>
                </c:pt>
                <c:pt idx="17">
                  <c:v>1968.0</c:v>
                </c:pt>
                <c:pt idx="18">
                  <c:v>1969.0</c:v>
                </c:pt>
                <c:pt idx="19">
                  <c:v>1970.0</c:v>
                </c:pt>
                <c:pt idx="20">
                  <c:v>1971.0</c:v>
                </c:pt>
                <c:pt idx="21">
                  <c:v>1972.0</c:v>
                </c:pt>
                <c:pt idx="22">
                  <c:v>1973.0</c:v>
                </c:pt>
                <c:pt idx="23">
                  <c:v>1974.0</c:v>
                </c:pt>
                <c:pt idx="24">
                  <c:v>1975.0</c:v>
                </c:pt>
                <c:pt idx="25">
                  <c:v>1976.0</c:v>
                </c:pt>
                <c:pt idx="26">
                  <c:v>1977.0</c:v>
                </c:pt>
                <c:pt idx="27">
                  <c:v>1978.0</c:v>
                </c:pt>
                <c:pt idx="28">
                  <c:v>1979.0</c:v>
                </c:pt>
                <c:pt idx="29">
                  <c:v>1980.0</c:v>
                </c:pt>
                <c:pt idx="30">
                  <c:v>1981.0</c:v>
                </c:pt>
                <c:pt idx="31">
                  <c:v>1982.0</c:v>
                </c:pt>
                <c:pt idx="32">
                  <c:v>1983.0</c:v>
                </c:pt>
                <c:pt idx="33">
                  <c:v>1984.0</c:v>
                </c:pt>
                <c:pt idx="34">
                  <c:v>1985.0</c:v>
                </c:pt>
                <c:pt idx="35">
                  <c:v>1986.0</c:v>
                </c:pt>
                <c:pt idx="36">
                  <c:v>1987.0</c:v>
                </c:pt>
                <c:pt idx="37">
                  <c:v>1988.0</c:v>
                </c:pt>
                <c:pt idx="38">
                  <c:v>1989.0</c:v>
                </c:pt>
                <c:pt idx="39">
                  <c:v>1990.0</c:v>
                </c:pt>
                <c:pt idx="40">
                  <c:v>1991.0</c:v>
                </c:pt>
                <c:pt idx="41">
                  <c:v>1992.0</c:v>
                </c:pt>
                <c:pt idx="42">
                  <c:v>1993.0</c:v>
                </c:pt>
                <c:pt idx="43">
                  <c:v>1994.0</c:v>
                </c:pt>
                <c:pt idx="44">
                  <c:v>1995.0</c:v>
                </c:pt>
                <c:pt idx="45">
                  <c:v>1996.0</c:v>
                </c:pt>
                <c:pt idx="46">
                  <c:v>1997.0</c:v>
                </c:pt>
                <c:pt idx="47">
                  <c:v>1998.0</c:v>
                </c:pt>
                <c:pt idx="48">
                  <c:v>1999.0</c:v>
                </c:pt>
                <c:pt idx="49">
                  <c:v>2000.0</c:v>
                </c:pt>
              </c:numCache>
            </c:numRef>
          </c:cat>
          <c:val>
            <c:numRef>
              <c:f>Feuil1!$C$2:$C$51</c:f>
              <c:numCache>
                <c:formatCode>0.0</c:formatCode>
                <c:ptCount val="50"/>
                <c:pt idx="0">
                  <c:v>5.0</c:v>
                </c:pt>
                <c:pt idx="1">
                  <c:v>2.857142857142847</c:v>
                </c:pt>
                <c:pt idx="2">
                  <c:v>2.777777777777771</c:v>
                </c:pt>
                <c:pt idx="3">
                  <c:v>5.40540540540539</c:v>
                </c:pt>
                <c:pt idx="4">
                  <c:v>5.128205128205138</c:v>
                </c:pt>
                <c:pt idx="5">
                  <c:v>5.691056910569101</c:v>
                </c:pt>
                <c:pt idx="6">
                  <c:v>6.15384615384616</c:v>
                </c:pt>
                <c:pt idx="7">
                  <c:v>2.898550724637673</c:v>
                </c:pt>
                <c:pt idx="8">
                  <c:v>4.225352112676049</c:v>
                </c:pt>
                <c:pt idx="9">
                  <c:v>7.432432432432435</c:v>
                </c:pt>
                <c:pt idx="10">
                  <c:v>5.660377358490564</c:v>
                </c:pt>
                <c:pt idx="11">
                  <c:v>6.547619047619047</c:v>
                </c:pt>
                <c:pt idx="12">
                  <c:v>4.469273743016756</c:v>
                </c:pt>
                <c:pt idx="13">
                  <c:v>5.347593582887697</c:v>
                </c:pt>
                <c:pt idx="14">
                  <c:v>4.060913705583744</c:v>
                </c:pt>
                <c:pt idx="15">
                  <c:v>5.365853658536587</c:v>
                </c:pt>
                <c:pt idx="16">
                  <c:v>5.092592592592581</c:v>
                </c:pt>
                <c:pt idx="17">
                  <c:v>4.845814977973555</c:v>
                </c:pt>
                <c:pt idx="18">
                  <c:v>6.30252100840336</c:v>
                </c:pt>
                <c:pt idx="19">
                  <c:v>4.347826086956512</c:v>
                </c:pt>
                <c:pt idx="20">
                  <c:v>4.924242424242438</c:v>
                </c:pt>
                <c:pt idx="21">
                  <c:v>4.693140794223826</c:v>
                </c:pt>
                <c:pt idx="22">
                  <c:v>5.517241379310349</c:v>
                </c:pt>
                <c:pt idx="23">
                  <c:v>2.941176470588232</c:v>
                </c:pt>
                <c:pt idx="24">
                  <c:v>1.904761904761898</c:v>
                </c:pt>
                <c:pt idx="25">
                  <c:v>3.42679127725856</c:v>
                </c:pt>
                <c:pt idx="26">
                  <c:v>3.313253012048193</c:v>
                </c:pt>
                <c:pt idx="27">
                  <c:v>4.081632653061236</c:v>
                </c:pt>
                <c:pt idx="28">
                  <c:v>3.641456582633069</c:v>
                </c:pt>
                <c:pt idx="29">
                  <c:v>1.891891891891902</c:v>
                </c:pt>
                <c:pt idx="30">
                  <c:v>3.713527851458892</c:v>
                </c:pt>
                <c:pt idx="31">
                  <c:v>4.859335038363184</c:v>
                </c:pt>
                <c:pt idx="32">
                  <c:v>2.19512195121952</c:v>
                </c:pt>
                <c:pt idx="33">
                  <c:v>2.625298329355599</c:v>
                </c:pt>
                <c:pt idx="34">
                  <c:v>3.255813953488371</c:v>
                </c:pt>
                <c:pt idx="35">
                  <c:v>2.477477477477492</c:v>
                </c:pt>
                <c:pt idx="36">
                  <c:v>2.19780219780219</c:v>
                </c:pt>
                <c:pt idx="37">
                  <c:v>3.440860215053759</c:v>
                </c:pt>
                <c:pt idx="38">
                  <c:v>3.534303534303532</c:v>
                </c:pt>
                <c:pt idx="39">
                  <c:v>1.807228915662648</c:v>
                </c:pt>
                <c:pt idx="40">
                  <c:v>1.380670611439854</c:v>
                </c:pt>
                <c:pt idx="41">
                  <c:v>2.140077821011658</c:v>
                </c:pt>
                <c:pt idx="42">
                  <c:v>1.14285714285714</c:v>
                </c:pt>
                <c:pt idx="43">
                  <c:v>2.259887005649716</c:v>
                </c:pt>
                <c:pt idx="44">
                  <c:v>2.394106813996316</c:v>
                </c:pt>
                <c:pt idx="45">
                  <c:v>0.35971223021582</c:v>
                </c:pt>
                <c:pt idx="46">
                  <c:v>1.97132616487454</c:v>
                </c:pt>
                <c:pt idx="47">
                  <c:v>2.636203866432325</c:v>
                </c:pt>
                <c:pt idx="48">
                  <c:v>1.369863013698634</c:v>
                </c:pt>
                <c:pt idx="49">
                  <c:v>4.222972972972979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43958912"/>
        <c:axId val="-1419621968"/>
      </c:lineChart>
      <c:catAx>
        <c:axId val="-14439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419621968"/>
        <c:crosses val="autoZero"/>
        <c:auto val="1"/>
        <c:lblAlgn val="ctr"/>
        <c:lblOffset val="100"/>
        <c:noMultiLvlLbl val="0"/>
      </c:catAx>
      <c:valAx>
        <c:axId val="-141962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4439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Wage levels reached in 2011 (100 = 2000)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Middle-East</c:v>
                </c:pt>
                <c:pt idx="1">
                  <c:v>Advanced countries</c:v>
                </c:pt>
                <c:pt idx="2">
                  <c:v>Latin America et Caribbean</c:v>
                </c:pt>
                <c:pt idx="3">
                  <c:v>Africa</c:v>
                </c:pt>
                <c:pt idx="4">
                  <c:v>World</c:v>
                </c:pt>
                <c:pt idx="5">
                  <c:v>Asia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95.0</c:v>
                </c:pt>
                <c:pt idx="1">
                  <c:v>105.0</c:v>
                </c:pt>
                <c:pt idx="2">
                  <c:v>115.0</c:v>
                </c:pt>
                <c:pt idx="3">
                  <c:v>118.0</c:v>
                </c:pt>
                <c:pt idx="4">
                  <c:v>122.7</c:v>
                </c:pt>
                <c:pt idx="5">
                  <c:v>195.0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5344000"/>
        <c:axId val="-1476324384"/>
      </c:barChart>
      <c:catAx>
        <c:axId val="-133534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476324384"/>
        <c:crosses val="autoZero"/>
        <c:auto val="1"/>
        <c:lblAlgn val="ctr"/>
        <c:lblOffset val="100"/>
        <c:noMultiLvlLbl val="0"/>
      </c:catAx>
      <c:valAx>
        <c:axId val="-147632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35344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Interdecile ratio D9/D1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Germany, France</c:v>
                </c:pt>
                <c:pt idx="1">
                  <c:v>UK</c:v>
                </c:pt>
                <c:pt idx="2">
                  <c:v>USA</c:v>
                </c:pt>
                <c:pt idx="3">
                  <c:v>Philippinas</c:v>
                </c:pt>
                <c:pt idx="4">
                  <c:v>Latin America</c:v>
                </c:pt>
                <c:pt idx="5">
                  <c:v>Indonesia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3.0</c:v>
                </c:pt>
                <c:pt idx="1">
                  <c:v>4.5</c:v>
                </c:pt>
                <c:pt idx="2">
                  <c:v>5.5</c:v>
                </c:pt>
                <c:pt idx="3">
                  <c:v>8.0</c:v>
                </c:pt>
                <c:pt idx="4">
                  <c:v>8.0</c:v>
                </c:pt>
                <c:pt idx="5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9765136"/>
        <c:axId val="-1476039472"/>
      </c:barChart>
      <c:catAx>
        <c:axId val="-133976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476039472"/>
        <c:crosses val="autoZero"/>
        <c:auto val="1"/>
        <c:lblAlgn val="ctr"/>
        <c:lblOffset val="100"/>
        <c:noMultiLvlLbl val="0"/>
      </c:catAx>
      <c:valAx>
        <c:axId val="-147603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39765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Ratio female wage / male wage (average)</c:v>
                </c:pt>
              </c:strCache>
            </c:strRef>
          </c:tx>
          <c:cat>
            <c:numRef>
              <c:f>Feuil1!$A$2:$A$62</c:f>
              <c:numCache>
                <c:formatCode>General</c:formatCode>
                <c:ptCount val="61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  <c:pt idx="56">
                  <c:v>2006.0</c:v>
                </c:pt>
                <c:pt idx="57">
                  <c:v>2007.0</c:v>
                </c:pt>
                <c:pt idx="58">
                  <c:v>2008.0</c:v>
                </c:pt>
                <c:pt idx="59">
                  <c:v>2009.0</c:v>
                </c:pt>
                <c:pt idx="60">
                  <c:v>2010.0</c:v>
                </c:pt>
              </c:numCache>
            </c:numRef>
          </c:cat>
          <c:val>
            <c:numRef>
              <c:f>Feuil1!$B$2:$B$62</c:f>
              <c:numCache>
                <c:formatCode>0.0</c:formatCode>
                <c:ptCount val="61"/>
                <c:pt idx="0">
                  <c:v>69.86254295532645</c:v>
                </c:pt>
                <c:pt idx="1">
                  <c:v>64.88198042602168</c:v>
                </c:pt>
                <c:pt idx="2">
                  <c:v>64.62368227506741</c:v>
                </c:pt>
                <c:pt idx="3">
                  <c:v>64.6242221158447</c:v>
                </c:pt>
                <c:pt idx="4">
                  <c:v>66.54217926186292</c:v>
                </c:pt>
                <c:pt idx="5">
                  <c:v>65.4005934718101</c:v>
                </c:pt>
                <c:pt idx="6">
                  <c:v>64.32905067808708</c:v>
                </c:pt>
                <c:pt idx="7">
                  <c:v>63.33333333333334</c:v>
                </c:pt>
                <c:pt idx="8">
                  <c:v>63.59286646367985</c:v>
                </c:pt>
                <c:pt idx="9">
                  <c:v>63.37951643575116</c:v>
                </c:pt>
                <c:pt idx="10">
                  <c:v>64.31499192646875</c:v>
                </c:pt>
                <c:pt idx="11">
                  <c:v>63.93706213391523</c:v>
                </c:pt>
                <c:pt idx="12">
                  <c:v>64.41173400146153</c:v>
                </c:pt>
                <c:pt idx="13">
                  <c:v>64.65164908278678</c:v>
                </c:pt>
                <c:pt idx="14">
                  <c:v>64.11670521259529</c:v>
                </c:pt>
                <c:pt idx="15">
                  <c:v>64.14873126203814</c:v>
                </c:pt>
                <c:pt idx="16">
                  <c:v>64.06397730854061</c:v>
                </c:pt>
                <c:pt idx="17">
                  <c:v>64.61031668787902</c:v>
                </c:pt>
                <c:pt idx="18">
                  <c:v>66.31355932203391</c:v>
                </c:pt>
                <c:pt idx="19">
                  <c:v>66.64611970658935</c:v>
                </c:pt>
                <c:pt idx="20">
                  <c:v>66.66854122145956</c:v>
                </c:pt>
                <c:pt idx="21">
                  <c:v>66.29814730677955</c:v>
                </c:pt>
                <c:pt idx="22">
                  <c:v>66.60867176411337</c:v>
                </c:pt>
                <c:pt idx="23">
                  <c:v>66.39534410483884</c:v>
                </c:pt>
                <c:pt idx="24">
                  <c:v>67.13223542491834</c:v>
                </c:pt>
                <c:pt idx="25">
                  <c:v>68.35970785149073</c:v>
                </c:pt>
                <c:pt idx="26">
                  <c:v>69.13005757551858</c:v>
                </c:pt>
                <c:pt idx="27">
                  <c:v>69.98638025375735</c:v>
                </c:pt>
                <c:pt idx="28">
                  <c:v>70.62448557499525</c:v>
                </c:pt>
                <c:pt idx="29">
                  <c:v>71.9705405458204</c:v>
                </c:pt>
                <c:pt idx="30">
                  <c:v>72.26475333859728</c:v>
                </c:pt>
                <c:pt idx="31">
                  <c:v>72.67896454869808</c:v>
                </c:pt>
                <c:pt idx="32">
                  <c:v>73.11253323357674</c:v>
                </c:pt>
                <c:pt idx="33">
                  <c:v>73.7812927682973</c:v>
                </c:pt>
                <c:pt idx="34">
                  <c:v>74.2439167997102</c:v>
                </c:pt>
                <c:pt idx="35">
                  <c:v>74.27632691007435</c:v>
                </c:pt>
                <c:pt idx="36">
                  <c:v>74.30097612795861</c:v>
                </c:pt>
                <c:pt idx="37">
                  <c:v>74.11050240773595</c:v>
                </c:pt>
                <c:pt idx="38">
                  <c:v>74.50978534755473</c:v>
                </c:pt>
                <c:pt idx="39">
                  <c:v>74.87481938550177</c:v>
                </c:pt>
                <c:pt idx="40">
                  <c:v>75.1473256718224</c:v>
                </c:pt>
                <c:pt idx="41">
                  <c:v>75.39894504907523</c:v>
                </c:pt>
                <c:pt idx="42">
                  <c:v>76.0355294788738</c:v>
                </c:pt>
                <c:pt idx="43">
                  <c:v>78.39329845620565</c:v>
                </c:pt>
                <c:pt idx="44">
                  <c:v>77.16489975858067</c:v>
                </c:pt>
                <c:pt idx="45">
                  <c:v>79.70377936670052</c:v>
                </c:pt>
                <c:pt idx="46">
                  <c:v>79.32247687977443</c:v>
                </c:pt>
                <c:pt idx="47">
                  <c:v>79.82542657066755</c:v>
                </c:pt>
                <c:pt idx="48">
                  <c:v>80.09899548697046</c:v>
                </c:pt>
                <c:pt idx="49">
                  <c:v>80.16450339941995</c:v>
                </c:pt>
                <c:pt idx="50">
                  <c:v>80.2818866871337</c:v>
                </c:pt>
                <c:pt idx="51">
                  <c:v>80.63867696103065</c:v>
                </c:pt>
                <c:pt idx="52">
                  <c:v>80.5994112924804</c:v>
                </c:pt>
                <c:pt idx="53">
                  <c:v>80.74868651488615</c:v>
                </c:pt>
                <c:pt idx="54">
                  <c:v>80.72773972602738</c:v>
                </c:pt>
                <c:pt idx="55">
                  <c:v>81.22630899321031</c:v>
                </c:pt>
                <c:pt idx="56">
                  <c:v>81.51826015592943</c:v>
                </c:pt>
                <c:pt idx="57">
                  <c:v>81.34138588684043</c:v>
                </c:pt>
                <c:pt idx="58">
                  <c:v>81.25720876585928</c:v>
                </c:pt>
                <c:pt idx="59">
                  <c:v>82.10266159695797</c:v>
                </c:pt>
                <c:pt idx="60">
                  <c:v>82.41213521672668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9541216"/>
        <c:axId val="-1414318176"/>
      </c:areaChart>
      <c:catAx>
        <c:axId val="-144954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414318176"/>
        <c:crosses val="autoZero"/>
        <c:auto val="1"/>
        <c:lblAlgn val="ctr"/>
        <c:lblOffset val="100"/>
        <c:noMultiLvlLbl val="0"/>
      </c:catAx>
      <c:valAx>
        <c:axId val="-14143181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1449541216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Nederland</c:v>
                </c:pt>
              </c:strCache>
            </c:strRef>
          </c:tx>
          <c:spPr>
            <a:ln w="57150">
              <a:solidFill>
                <a:srgbClr val="336699"/>
              </a:solidFill>
            </a:ln>
          </c:spPr>
          <c:marker>
            <c:symbol val="none"/>
          </c:marker>
          <c:cat>
            <c:strRef>
              <c:f>Blad1!$A$2:$A$9</c:f>
              <c:strCache>
                <c:ptCount val="8"/>
                <c:pt idx="0">
                  <c:v>25 - 29</c:v>
                </c:pt>
                <c:pt idx="1">
                  <c:v>30 - 34</c:v>
                </c:pt>
                <c:pt idx="2">
                  <c:v>35 - 39</c:v>
                </c:pt>
                <c:pt idx="3">
                  <c:v>40 - 44</c:v>
                </c:pt>
                <c:pt idx="4">
                  <c:v>45 - 49 </c:v>
                </c:pt>
                <c:pt idx="5">
                  <c:v>50 - 54</c:v>
                </c:pt>
                <c:pt idx="6">
                  <c:v>55 - 59</c:v>
                </c:pt>
                <c:pt idx="7">
                  <c:v>60 - 64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100.0</c:v>
                </c:pt>
                <c:pt idx="1">
                  <c:v>119.0</c:v>
                </c:pt>
                <c:pt idx="2">
                  <c:v>137.0</c:v>
                </c:pt>
                <c:pt idx="3">
                  <c:v>142.0</c:v>
                </c:pt>
                <c:pt idx="4">
                  <c:v>150.0</c:v>
                </c:pt>
                <c:pt idx="5">
                  <c:v>152.0</c:v>
                </c:pt>
                <c:pt idx="6">
                  <c:v>159.0</c:v>
                </c:pt>
                <c:pt idx="7">
                  <c:v>160.5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91-4250-AE64-530DF912CBF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Zweden</c:v>
                </c:pt>
              </c:strCache>
            </c:strRef>
          </c:tx>
          <c:spPr>
            <a:ln w="57150">
              <a:prstDash val="dashDot"/>
            </a:ln>
          </c:spPr>
          <c:marker>
            <c:symbol val="none"/>
          </c:marker>
          <c:cat>
            <c:strRef>
              <c:f>Blad1!$A$2:$A$9</c:f>
              <c:strCache>
                <c:ptCount val="8"/>
                <c:pt idx="0">
                  <c:v>25 - 29</c:v>
                </c:pt>
                <c:pt idx="1">
                  <c:v>30 - 34</c:v>
                </c:pt>
                <c:pt idx="2">
                  <c:v>35 - 39</c:v>
                </c:pt>
                <c:pt idx="3">
                  <c:v>40 - 44</c:v>
                </c:pt>
                <c:pt idx="4">
                  <c:v>45 - 49 </c:v>
                </c:pt>
                <c:pt idx="5">
                  <c:v>50 - 54</c:v>
                </c:pt>
                <c:pt idx="6">
                  <c:v>55 - 59</c:v>
                </c:pt>
                <c:pt idx="7">
                  <c:v>60 - 64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100.0</c:v>
                </c:pt>
                <c:pt idx="1">
                  <c:v>115.0</c:v>
                </c:pt>
                <c:pt idx="2">
                  <c:v>119.0</c:v>
                </c:pt>
                <c:pt idx="3">
                  <c:v>122.0</c:v>
                </c:pt>
                <c:pt idx="4">
                  <c:v>125.0</c:v>
                </c:pt>
                <c:pt idx="5">
                  <c:v>124.0</c:v>
                </c:pt>
                <c:pt idx="6">
                  <c:v>123.0</c:v>
                </c:pt>
                <c:pt idx="7">
                  <c:v>121.0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91-4250-AE64-530DF912CBF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UK</c:v>
                </c:pt>
              </c:strCache>
            </c:strRef>
          </c:tx>
          <c:spPr>
            <a:ln w="57150">
              <a:solidFill>
                <a:schemeClr val="accent1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Blad1!$A$2:$A$9</c:f>
              <c:strCache>
                <c:ptCount val="8"/>
                <c:pt idx="0">
                  <c:v>25 - 29</c:v>
                </c:pt>
                <c:pt idx="1">
                  <c:v>30 - 34</c:v>
                </c:pt>
                <c:pt idx="2">
                  <c:v>35 - 39</c:v>
                </c:pt>
                <c:pt idx="3">
                  <c:v>40 - 44</c:v>
                </c:pt>
                <c:pt idx="4">
                  <c:v>45 - 49 </c:v>
                </c:pt>
                <c:pt idx="5">
                  <c:v>50 - 54</c:v>
                </c:pt>
                <c:pt idx="6">
                  <c:v>55 - 59</c:v>
                </c:pt>
                <c:pt idx="7">
                  <c:v>60 - 64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100.0</c:v>
                </c:pt>
                <c:pt idx="1">
                  <c:v>120.0</c:v>
                </c:pt>
                <c:pt idx="2">
                  <c:v>126.0</c:v>
                </c:pt>
                <c:pt idx="3">
                  <c:v>137.0</c:v>
                </c:pt>
                <c:pt idx="4">
                  <c:v>138.0</c:v>
                </c:pt>
                <c:pt idx="5">
                  <c:v>126.0</c:v>
                </c:pt>
                <c:pt idx="6">
                  <c:v>118.0</c:v>
                </c:pt>
                <c:pt idx="7">
                  <c:v>98.0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191-4250-AE64-530DF912CBF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US</c:v>
                </c:pt>
              </c:strCache>
            </c:strRef>
          </c:tx>
          <c:spPr>
            <a:ln w="57150">
              <a:solidFill>
                <a:srgbClr val="00B0F0"/>
              </a:solidFill>
              <a:prstDash val="lgDash"/>
            </a:ln>
          </c:spPr>
          <c:marker>
            <c:symbol val="none"/>
          </c:marker>
          <c:cat>
            <c:strRef>
              <c:f>Blad1!$A$2:$A$9</c:f>
              <c:strCache>
                <c:ptCount val="8"/>
                <c:pt idx="0">
                  <c:v>25 - 29</c:v>
                </c:pt>
                <c:pt idx="1">
                  <c:v>30 - 34</c:v>
                </c:pt>
                <c:pt idx="2">
                  <c:v>35 - 39</c:v>
                </c:pt>
                <c:pt idx="3">
                  <c:v>40 - 44</c:v>
                </c:pt>
                <c:pt idx="4">
                  <c:v>45 - 49 </c:v>
                </c:pt>
                <c:pt idx="5">
                  <c:v>50 - 54</c:v>
                </c:pt>
                <c:pt idx="6">
                  <c:v>55 - 59</c:v>
                </c:pt>
                <c:pt idx="7">
                  <c:v>60 - 64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100.0</c:v>
                </c:pt>
                <c:pt idx="1">
                  <c:v>118.0</c:v>
                </c:pt>
                <c:pt idx="2">
                  <c:v>138.0</c:v>
                </c:pt>
                <c:pt idx="3">
                  <c:v>142.0</c:v>
                </c:pt>
                <c:pt idx="4">
                  <c:v>145.0</c:v>
                </c:pt>
                <c:pt idx="5">
                  <c:v>146.0</c:v>
                </c:pt>
                <c:pt idx="6">
                  <c:v>152.0</c:v>
                </c:pt>
                <c:pt idx="7">
                  <c:v>138.0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191-4250-AE64-530DF912CBF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Japan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ysDot"/>
            </a:ln>
          </c:spPr>
          <c:marker>
            <c:symbol val="none"/>
          </c:marker>
          <c:cat>
            <c:strRef>
              <c:f>Blad1!$A$2:$A$9</c:f>
              <c:strCache>
                <c:ptCount val="8"/>
                <c:pt idx="0">
                  <c:v>25 - 29</c:v>
                </c:pt>
                <c:pt idx="1">
                  <c:v>30 - 34</c:v>
                </c:pt>
                <c:pt idx="2">
                  <c:v>35 - 39</c:v>
                </c:pt>
                <c:pt idx="3">
                  <c:v>40 - 44</c:v>
                </c:pt>
                <c:pt idx="4">
                  <c:v>45 - 49 </c:v>
                </c:pt>
                <c:pt idx="5">
                  <c:v>50 - 54</c:v>
                </c:pt>
                <c:pt idx="6">
                  <c:v>55 - 59</c:v>
                </c:pt>
                <c:pt idx="7">
                  <c:v>60 - 64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100.0</c:v>
                </c:pt>
                <c:pt idx="1">
                  <c:v>122.0</c:v>
                </c:pt>
                <c:pt idx="2">
                  <c:v>143.0</c:v>
                </c:pt>
                <c:pt idx="3">
                  <c:v>158.0</c:v>
                </c:pt>
                <c:pt idx="4">
                  <c:v>166.0</c:v>
                </c:pt>
                <c:pt idx="5">
                  <c:v>168.0</c:v>
                </c:pt>
                <c:pt idx="6">
                  <c:v>160.0</c:v>
                </c:pt>
                <c:pt idx="7">
                  <c:v>110.0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191-4250-AE64-530DF912C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41267872"/>
        <c:axId val="-1386024064"/>
      </c:lineChart>
      <c:catAx>
        <c:axId val="-134126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fr-FR"/>
          </a:p>
        </c:txPr>
        <c:crossAx val="-1386024064"/>
        <c:crosses val="autoZero"/>
        <c:auto val="1"/>
        <c:lblAlgn val="ctr"/>
        <c:lblOffset val="100"/>
        <c:noMultiLvlLbl val="0"/>
      </c:catAx>
      <c:valAx>
        <c:axId val="-1386024064"/>
        <c:scaling>
          <c:orientation val="minMax"/>
          <c:max val="180.0"/>
          <c:min val="8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-134126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706425585691"/>
          <c:y val="0.231385895112267"/>
          <c:w val="0.185602216389618"/>
          <c:h val="0.3744783154435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Minimum wage 2014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597987751531"/>
          <c:y val="0.147933820934904"/>
          <c:w val="0.853797146884417"/>
          <c:h val="0.426107548824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Salaire minimum 2014</c:v>
                </c:pt>
              </c:strCache>
            </c:strRef>
          </c:tx>
          <c:invertIfNegative val="0"/>
          <c:cat>
            <c:strRef>
              <c:f>Feuil1!$A$2:$A$22</c:f>
              <c:strCache>
                <c:ptCount val="21"/>
                <c:pt idx="0">
                  <c:v>Luxembourg</c:v>
                </c:pt>
                <c:pt idx="1">
                  <c:v>Belgique</c:v>
                </c:pt>
                <c:pt idx="2">
                  <c:v>Pays-Bas</c:v>
                </c:pt>
                <c:pt idx="3">
                  <c:v>Irlande</c:v>
                </c:pt>
                <c:pt idx="4">
                  <c:v>France</c:v>
                </c:pt>
                <c:pt idx="5">
                  <c:v>Royaume-Uni</c:v>
                </c:pt>
                <c:pt idx="6">
                  <c:v>Slovénie</c:v>
                </c:pt>
                <c:pt idx="7">
                  <c:v>Espagne</c:v>
                </c:pt>
                <c:pt idx="8">
                  <c:v>Malte</c:v>
                </c:pt>
                <c:pt idx="9">
                  <c:v>Grèce</c:v>
                </c:pt>
                <c:pt idx="10">
                  <c:v>Portugal</c:v>
                </c:pt>
                <c:pt idx="11">
                  <c:v>Croatie</c:v>
                </c:pt>
                <c:pt idx="12">
                  <c:v>Pologne</c:v>
                </c:pt>
                <c:pt idx="13">
                  <c:v>Estonie</c:v>
                </c:pt>
                <c:pt idx="14">
                  <c:v>Slovaquie</c:v>
                </c:pt>
                <c:pt idx="15">
                  <c:v>Hongrie</c:v>
                </c:pt>
                <c:pt idx="16">
                  <c:v>République tchèque</c:v>
                </c:pt>
                <c:pt idx="17">
                  <c:v>Lettonie</c:v>
                </c:pt>
                <c:pt idx="18">
                  <c:v>Lituanie</c:v>
                </c:pt>
                <c:pt idx="19">
                  <c:v>Roumanie</c:v>
                </c:pt>
                <c:pt idx="20">
                  <c:v>Bulgarie</c:v>
                </c:pt>
              </c:strCache>
            </c:strRef>
          </c:cat>
          <c:val>
            <c:numRef>
              <c:f>Feuil1!$B$2:$B$22</c:f>
              <c:numCache>
                <c:formatCode>General</c:formatCode>
                <c:ptCount val="21"/>
                <c:pt idx="0">
                  <c:v>1921.03</c:v>
                </c:pt>
                <c:pt idx="1">
                  <c:v>1501.82</c:v>
                </c:pt>
                <c:pt idx="2">
                  <c:v>1485.6</c:v>
                </c:pt>
                <c:pt idx="3">
                  <c:v>1461.85</c:v>
                </c:pt>
                <c:pt idx="4">
                  <c:v>1445.38</c:v>
                </c:pt>
                <c:pt idx="5">
                  <c:v>1216.75</c:v>
                </c:pt>
                <c:pt idx="6">
                  <c:v>783.66</c:v>
                </c:pt>
                <c:pt idx="7">
                  <c:v>752.8499999999979</c:v>
                </c:pt>
                <c:pt idx="8">
                  <c:v>717.9499999999994</c:v>
                </c:pt>
                <c:pt idx="9">
                  <c:v>683.76</c:v>
                </c:pt>
                <c:pt idx="10">
                  <c:v>565.8299999999994</c:v>
                </c:pt>
                <c:pt idx="11">
                  <c:v>405.08</c:v>
                </c:pt>
                <c:pt idx="12">
                  <c:v>387.31</c:v>
                </c:pt>
                <c:pt idx="13">
                  <c:v>355.0</c:v>
                </c:pt>
                <c:pt idx="14">
                  <c:v>352.0</c:v>
                </c:pt>
                <c:pt idx="15">
                  <c:v>344.24</c:v>
                </c:pt>
                <c:pt idx="16">
                  <c:v>327.57</c:v>
                </c:pt>
                <c:pt idx="17">
                  <c:v>320.0</c:v>
                </c:pt>
                <c:pt idx="18">
                  <c:v>289.62</c:v>
                </c:pt>
                <c:pt idx="19">
                  <c:v>190.57</c:v>
                </c:pt>
                <c:pt idx="20">
                  <c:v>173.84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89166400"/>
        <c:axId val="-1562885248"/>
      </c:barChart>
      <c:catAx>
        <c:axId val="-138916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562885248"/>
        <c:crosses val="autoZero"/>
        <c:auto val="1"/>
        <c:lblAlgn val="ctr"/>
        <c:lblOffset val="100"/>
        <c:noMultiLvlLbl val="0"/>
      </c:catAx>
      <c:valAx>
        <c:axId val="-156288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8916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715271702148"/>
          <c:y val="0.0"/>
          <c:w val="0.295939049285506"/>
          <c:h val="0.07785437044005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Monthly average wage PPP 2012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World average</c:v>
                </c:pt>
                <c:pt idx="1">
                  <c:v>Major advanced economies</c:v>
                </c:pt>
                <c:pt idx="2">
                  <c:v>Big emerging countries</c:v>
                </c:pt>
                <c:pt idx="3">
                  <c:v>Developing countries (others)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1480.0</c:v>
                </c:pt>
                <c:pt idx="1">
                  <c:v>2800.0</c:v>
                </c:pt>
                <c:pt idx="2">
                  <c:v>950.0</c:v>
                </c:pt>
                <c:pt idx="3">
                  <c:v>400.0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89042080"/>
        <c:axId val="-1423886304"/>
      </c:barChart>
      <c:catAx>
        <c:axId val="-138904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423886304"/>
        <c:crosses val="autoZero"/>
        <c:auto val="1"/>
        <c:lblAlgn val="ctr"/>
        <c:lblOffset val="100"/>
        <c:noMultiLvlLbl val="0"/>
      </c:catAx>
      <c:valAx>
        <c:axId val="-142388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89042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0.7794</cdr:x>
      <cdr:y>0.15643</cdr:y>
    </cdr:from>
    <cdr:to>
      <cdr:x>0.99191</cdr:x>
      <cdr:y>0.82726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6414115" y="707993"/>
          <a:ext cx="1748902" cy="30361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r>
            <a:rPr lang="nl-NL" sz="1800" dirty="0"/>
            <a:t>Netherlands</a:t>
          </a:r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r>
            <a:rPr lang="nl-NL" sz="1800" dirty="0"/>
            <a:t>United </a:t>
          </a:r>
          <a:r>
            <a:rPr lang="nl-NL" sz="1800" dirty="0" err="1"/>
            <a:t>States</a:t>
          </a: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r>
            <a:rPr lang="nl-NL" sz="1800" dirty="0"/>
            <a:t>Sweden</a:t>
          </a:r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r>
            <a:rPr lang="nl-NL" sz="1800" dirty="0"/>
            <a:t>Japan</a:t>
          </a:r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r>
            <a:rPr lang="nl-NL" sz="1800" dirty="0"/>
            <a:t>United </a:t>
          </a:r>
          <a:r>
            <a:rPr lang="nl-NL" sz="1800" dirty="0" err="1"/>
            <a:t>Kingdom</a:t>
          </a: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  <a:p xmlns:a="http://schemas.openxmlformats.org/drawingml/2006/main">
          <a:pPr>
            <a:lnSpc>
              <a:spcPct val="50000"/>
            </a:lnSpc>
          </a:pPr>
          <a:endParaRPr lang="nl-NL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7C2FA-7EB5-294B-98DD-B52643439E6F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BF92-CFA5-454A-9029-2588BDAFE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6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58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4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1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31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7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9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1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6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6F27-931F-9149-9DF9-C1C78C82E7B9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FC2B-E882-A04B-8E3C-1BC22F11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2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Feuille_de_calcul_Microsoft_Excel_97_-_20045.xls"/><Relationship Id="rId5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Feuille_de_calcul_Microsoft_Excel_97_-_20046.xls"/><Relationship Id="rId5" Type="http://schemas.openxmlformats.org/officeDocument/2006/relationships/image" Target="../media/image1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Feuille_de_calcul_Microsoft_Excel_97_-_20047.xls"/><Relationship Id="rId5" Type="http://schemas.openxmlformats.org/officeDocument/2006/relationships/image" Target="../media/image14.png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Feuille_de_calcul_Microsoft_Excel_97_-_20048.xls"/><Relationship Id="rId8" Type="http://schemas.openxmlformats.org/officeDocument/2006/relationships/image" Target="../media/image15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Feuille_de_calcul_Microsoft_Excel_97_-_20041.xls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Feuille_de_calcul_Microsoft_Excel_97_-_20042.xls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Feuille_de_calcul_Microsoft_Excel_97_-_20043.xls"/><Relationship Id="rId5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Feuille_de_calcul_Microsoft_Excel_97_-_20044.xls"/><Relationship Id="rId5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Wages problematics since the 1930- </a:t>
            </a:r>
            <a:br>
              <a:rPr lang="en-GB" sz="4000" dirty="0" smtClean="0">
                <a:solidFill>
                  <a:srgbClr val="FF0000"/>
                </a:solidFill>
              </a:rPr>
            </a:br>
            <a:r>
              <a:rPr lang="en-GB" sz="4000" dirty="0" smtClean="0">
                <a:solidFill>
                  <a:srgbClr val="FF0000"/>
                </a:solidFill>
              </a:rPr>
              <a:t>1950s</a:t>
            </a:r>
            <a:br>
              <a:rPr lang="en-GB" sz="4000" dirty="0" smtClean="0">
                <a:solidFill>
                  <a:srgbClr val="FF0000"/>
                </a:solidFill>
              </a:rPr>
            </a:br>
            <a:r>
              <a:rPr lang="en-GB" sz="4000" i="1" dirty="0" smtClean="0">
                <a:solidFill>
                  <a:srgbClr val="FF0000"/>
                </a:solidFill>
              </a:rPr>
              <a:t>Elements of comparison between Europe and Latin-America </a:t>
            </a:r>
            <a:endParaRPr lang="en-GB" sz="4000" i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Michel-Pierre Chelini</a:t>
            </a:r>
          </a:p>
          <a:p>
            <a:r>
              <a:rPr lang="en-GB" dirty="0" smtClean="0"/>
              <a:t>Professor for Economic History</a:t>
            </a:r>
          </a:p>
          <a:p>
            <a:r>
              <a:rPr lang="en-GB" dirty="0" smtClean="0"/>
              <a:t>University of Artois/Arras (N-France)</a:t>
            </a:r>
          </a:p>
          <a:p>
            <a:r>
              <a:rPr lang="en-GB" dirty="0" smtClean="0"/>
              <a:t>Montevideo Conference 31.10.2017</a:t>
            </a:r>
            <a:endParaRPr lang="en-GB" dirty="0"/>
          </a:p>
        </p:txBody>
      </p:sp>
      <p:pic>
        <p:nvPicPr>
          <p:cNvPr id="6" name="Image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335617" y="5130072"/>
            <a:ext cx="3856383" cy="1727928"/>
          </a:xfrm>
          <a:prstGeom prst="rect">
            <a:avLst/>
          </a:prstGeom>
        </p:spPr>
      </p:pic>
      <p:pic>
        <p:nvPicPr>
          <p:cNvPr id="7" name="Image 6" descr="irma-para-mail-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6293"/>
            <a:ext cx="4797287" cy="2261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8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/>
              <a:t>Hourly labour cost and productivity, France 1951-2000</a:t>
            </a:r>
            <a:endParaRPr lang="en-GB" sz="320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7754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0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/>
              <a:t>The price-wage link exists, but with a sharp decline in 1973-86</a:t>
            </a:r>
            <a:br>
              <a:rPr lang="en-GB" sz="3200" smtClean="0"/>
            </a:br>
            <a:r>
              <a:rPr lang="en-GB" sz="3200" smtClean="0">
                <a:solidFill>
                  <a:srgbClr val="00B050"/>
                </a:solidFill>
              </a:rPr>
              <a:t>France, net annual constant wage/inflation</a:t>
            </a:r>
            <a:endParaRPr lang="en-GB" sz="320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531163"/>
              </p:ext>
            </p:extLst>
          </p:nvPr>
        </p:nvGraphicFramePr>
        <p:xfrm>
          <a:off x="838200" y="1948069"/>
          <a:ext cx="10870096" cy="4512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4" imgW="8326448" imgH="4626482" progId="Excel.Chart.8">
                  <p:embed/>
                </p:oleObj>
              </mc:Choice>
              <mc:Fallback>
                <p:oleObj r:id="rId4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48069"/>
                        <a:ext cx="10870096" cy="4512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3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/>
              <a:t>Since 2000, wages are increasing rapidly in Asia, but slowly in developed countries (and in Middle East)</a:t>
            </a:r>
            <a:endParaRPr lang="en-GB" sz="320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008128"/>
              </p:ext>
            </p:extLst>
          </p:nvPr>
        </p:nvGraphicFramePr>
        <p:xfrm>
          <a:off x="838200" y="1825624"/>
          <a:ext cx="10515600" cy="4754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6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/>
              <a:t>Since 1995, global wages evolve around 2% per year and GDP of around 4%</a:t>
            </a:r>
            <a:endParaRPr lang="en-GB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World GDP : 3.5 to 3.8% per year </a:t>
            </a:r>
          </a:p>
          <a:p>
            <a:r>
              <a:rPr lang="en-GB" smtClean="0"/>
              <a:t>Average wages : 2%</a:t>
            </a:r>
          </a:p>
          <a:p>
            <a:r>
              <a:rPr lang="en-GB" smtClean="0"/>
              <a:t>Advanced countries : 1% </a:t>
            </a:r>
          </a:p>
          <a:p>
            <a:r>
              <a:rPr lang="en-GB" smtClean="0"/>
              <a:t>Emerging countries : 3 to 5% (heterogeneity)</a:t>
            </a:r>
          </a:p>
          <a:p>
            <a:r>
              <a:rPr lang="en-GB" smtClean="0"/>
              <a:t>China : between 5 and 8% </a:t>
            </a:r>
          </a:p>
          <a:p>
            <a:r>
              <a:rPr lang="en-GB" smtClean="0"/>
              <a:t>India and Brazil : around 3%</a:t>
            </a:r>
          </a:p>
          <a:p>
            <a:r>
              <a:rPr lang="en-GB" i="1" smtClean="0"/>
              <a:t>ILO Global Wage Reports, passim (2008-2015)</a:t>
            </a:r>
          </a:p>
        </p:txBody>
      </p:sp>
    </p:spTree>
    <p:extLst>
      <p:ext uri="{BB962C8B-B14F-4D97-AF65-F5344CB8AC3E}">
        <p14:creationId xmlns:p14="http://schemas.microsoft.com/office/powerpoint/2010/main" val="11211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2. Wage dispersion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Dispersion</a:t>
            </a:r>
            <a:r>
              <a:rPr lang="en-GB" dirty="0"/>
              <a:t>: arithmetic distribution of values relative to the average </a:t>
            </a:r>
          </a:p>
          <a:p>
            <a:r>
              <a:rPr lang="en-GB" dirty="0">
                <a:solidFill>
                  <a:srgbClr val="002060"/>
                </a:solidFill>
              </a:rPr>
              <a:t>Difference</a:t>
            </a:r>
            <a:r>
              <a:rPr lang="en-GB" dirty="0"/>
              <a:t> : gap between two or more things (/people, values) to distinguish them (/nature, quantity, quality, potentiality)</a:t>
            </a:r>
          </a:p>
          <a:p>
            <a:r>
              <a:rPr lang="en-GB" dirty="0">
                <a:solidFill>
                  <a:srgbClr val="002060"/>
                </a:solidFill>
              </a:rPr>
              <a:t>Disparities</a:t>
            </a:r>
            <a:r>
              <a:rPr lang="en-GB" dirty="0"/>
              <a:t>: deemed disproportionate </a:t>
            </a:r>
            <a:r>
              <a:rPr lang="en-GB" dirty="0" smtClean="0"/>
              <a:t>distribution by a given society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Inequalities</a:t>
            </a:r>
            <a:r>
              <a:rPr lang="en-GB" dirty="0" smtClean="0"/>
              <a:t>: (sociology) Difference </a:t>
            </a:r>
            <a:r>
              <a:rPr lang="en-GB" dirty="0"/>
              <a:t>in access to scarce and valued social resources (education, power, culture, capital, income)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9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Typology of wage gaps in the French case since 1951</a:t>
            </a:r>
            <a:endParaRPr lang="en-GB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127094"/>
              </p:ext>
            </p:extLst>
          </p:nvPr>
        </p:nvGraphicFramePr>
        <p:xfrm>
          <a:off x="1036983" y="1428059"/>
          <a:ext cx="9120808" cy="495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747"/>
                <a:gridCol w="1051931"/>
                <a:gridCol w="1213859"/>
                <a:gridCol w="991319"/>
                <a:gridCol w="927818"/>
                <a:gridCol w="1520134"/>
              </a:tblGrid>
              <a:tr h="79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 Type of gap</a:t>
                      </a:r>
                      <a:endParaRPr kumimoji="0" lang="en-GB" alt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1950-51</a:t>
                      </a:r>
                      <a:endParaRPr kumimoji="0" lang="fr-FR" alt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1967</a:t>
                      </a:r>
                      <a:endParaRPr kumimoji="0" lang="fr-FR" alt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1983</a:t>
                      </a:r>
                      <a:endParaRPr kumimoji="0" lang="fr-FR" alt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2000</a:t>
                      </a:r>
                      <a:endParaRPr kumimoji="0" lang="fr-FR" alt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1950-2000</a:t>
                      </a:r>
                      <a:endParaRPr kumimoji="0" lang="fr-FR" alt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</a:tr>
              <a:tr h="4416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Inter- </a:t>
                      </a:r>
                      <a:r>
                        <a:rPr kumimoji="0" lang="en-GB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decile </a:t>
                      </a:r>
                      <a:r>
                        <a:rPr kumimoji="0" lang="en-GB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D9/D1</a:t>
                      </a:r>
                      <a:endParaRPr kumimoji="0" lang="en-GB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3,4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4,1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3,1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3,1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- 9%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</a:tr>
              <a:tr h="4527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Executive / </a:t>
                      </a:r>
                      <a:r>
                        <a:rPr kumimoji="0" lang="en-GB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unskilled w.</a:t>
                      </a:r>
                      <a:endParaRPr kumimoji="0" lang="en-GB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3,32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4,53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3,05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2,61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-22%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</a:tr>
              <a:tr h="79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seniors (61-65) </a:t>
                      </a:r>
                      <a:r>
                        <a:rPr kumimoji="0" lang="en-GB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/ </a:t>
                      </a:r>
                      <a:r>
                        <a:rPr kumimoji="0" lang="en-GB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juniors (21- 25)</a:t>
                      </a:r>
                      <a:endParaRPr kumimoji="0" lang="en-GB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1,52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1,50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1,78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2,63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+73%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</a:tr>
              <a:tr h="3979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Men/women</a:t>
                      </a:r>
                      <a:endParaRPr kumimoji="0" lang="en-GB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1,54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1,54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1,35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1,22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-21%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</a:tr>
              <a:tr h="4416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Paris region / Limousin</a:t>
                      </a:r>
                      <a:endParaRPr kumimoji="0" lang="en-GB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NA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1,66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1,38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1,46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-12%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</a:tr>
              <a:tr h="5232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Energy </a:t>
                      </a:r>
                      <a:r>
                        <a:rPr kumimoji="0" lang="en-GB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/</a:t>
                      </a:r>
                      <a:r>
                        <a:rPr kumimoji="0" lang="en-GB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industry sector</a:t>
                      </a:r>
                      <a:endParaRPr kumimoji="0" lang="en-GB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NA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1,28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1,36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1,39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+8,5%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</a:tr>
              <a:tr h="11040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&gt;1000 employees </a:t>
                      </a:r>
                      <a:r>
                        <a:rPr kumimoji="0" lang="en-GB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/ </a:t>
                      </a:r>
                      <a:r>
                        <a:rPr kumimoji="0" lang="en-GB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&lt;10 employees </a:t>
                      </a:r>
                      <a:r>
                        <a:rPr kumimoji="0" lang="en-GB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companies</a:t>
                      </a:r>
                      <a:endParaRPr kumimoji="0" lang="en-GB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NA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NA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1,42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1,38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-3%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44450" marR="4445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Europe in general maintains a </a:t>
            </a:r>
            <a:r>
              <a:rPr lang="en-GB" sz="3200" dirty="0">
                <a:solidFill>
                  <a:srgbClr val="FF0000"/>
                </a:solidFill>
              </a:rPr>
              <a:t>high standard of living</a:t>
            </a:r>
            <a:r>
              <a:rPr lang="en-GB" sz="3200" dirty="0"/>
              <a:t>: GDP per capita PPP </a:t>
            </a:r>
            <a:r>
              <a:rPr lang="en-GB" sz="3200" dirty="0" smtClean="0"/>
              <a:t>2015</a:t>
            </a:r>
            <a:endParaRPr lang="en-GB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2" y="1588677"/>
            <a:ext cx="11483398" cy="5269323"/>
          </a:xfrm>
        </p:spPr>
      </p:pic>
    </p:spTree>
    <p:extLst>
      <p:ext uri="{BB962C8B-B14F-4D97-AF65-F5344CB8AC3E}">
        <p14:creationId xmlns:p14="http://schemas.microsoft.com/office/powerpoint/2010/main" val="5112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But </a:t>
            </a:r>
            <a:r>
              <a:rPr lang="en-GB" sz="3200" dirty="0"/>
              <a:t>with significant </a:t>
            </a:r>
            <a:r>
              <a:rPr lang="en-GB" sz="3200" dirty="0">
                <a:solidFill>
                  <a:srgbClr val="FF0000"/>
                </a:solidFill>
              </a:rPr>
              <a:t>differences between states </a:t>
            </a:r>
            <a:r>
              <a:rPr lang="en-GB" sz="3200" dirty="0"/>
              <a:t>and even between </a:t>
            </a:r>
            <a:r>
              <a:rPr lang="en-GB" sz="3200" dirty="0" smtClean="0">
                <a:solidFill>
                  <a:srgbClr val="FF0000"/>
                </a:solidFill>
              </a:rPr>
              <a:t>regions </a:t>
            </a:r>
            <a:r>
              <a:rPr lang="en-GB" sz="3200" dirty="0" smtClean="0"/>
              <a:t>(2016, GDP/capita PPP)</a:t>
            </a:r>
            <a:endParaRPr lang="en-GB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20" y="1027906"/>
            <a:ext cx="4210879" cy="596741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77" y="1402921"/>
            <a:ext cx="3295650" cy="52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fr-FR" sz="3200" smtClean="0">
                <a:ea typeface="ＭＳ Ｐゴシック" charset="-128"/>
              </a:rPr>
              <a:t>Geographic dispersion of average wage inside European Union 2012: extreme gap 1 to 5, </a:t>
            </a:r>
            <a:r>
              <a:rPr lang="en-GB" altLang="fr-FR" sz="3200" smtClean="0">
                <a:solidFill>
                  <a:srgbClr val="FF0000"/>
                </a:solidFill>
                <a:ea typeface="ＭＳ Ｐゴシック" charset="-128"/>
              </a:rPr>
              <a:t>standard deviation/average 1,5</a:t>
            </a:r>
            <a:br>
              <a:rPr lang="en-GB" altLang="fr-FR" sz="3200" smtClean="0">
                <a:solidFill>
                  <a:srgbClr val="FF0000"/>
                </a:solidFill>
                <a:ea typeface="ＭＳ Ｐゴシック" charset="-128"/>
              </a:rPr>
            </a:br>
            <a:r>
              <a:rPr lang="en-GB" altLang="fr-FR" sz="3100" smtClean="0">
                <a:ea typeface="ＭＳ Ｐゴシック" charset="-128"/>
              </a:rPr>
              <a:t>main groups of countries by average wage level (annual gross salary</a:t>
            </a:r>
            <a:r>
              <a:rPr lang="en-GB" altLang="fr-FR" sz="3200" smtClean="0">
                <a:ea typeface="ＭＳ Ｐゴシック" charset="-128"/>
              </a:rPr>
              <a:t>)</a:t>
            </a:r>
            <a:endParaRPr lang="en-GB" sz="320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453754"/>
              </p:ext>
            </p:extLst>
          </p:nvPr>
        </p:nvGraphicFramePr>
        <p:xfrm>
          <a:off x="1808922" y="2007703"/>
          <a:ext cx="8806069" cy="465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4" imgW="8326448" imgH="4626482" progId="Excel.Chart.8">
                  <p:embed/>
                </p:oleObj>
              </mc:Choice>
              <mc:Fallback>
                <p:oleObj r:id="rId4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922" y="2007703"/>
                        <a:ext cx="8806069" cy="4651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1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 quite low inter-deciles ratio in comparison with other continents (Here D9/D1 since </a:t>
            </a:r>
            <a:r>
              <a:rPr lang="en-GB" sz="3200" dirty="0"/>
              <a:t>1995)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93673"/>
              </p:ext>
            </p:extLst>
          </p:nvPr>
        </p:nvGraphicFramePr>
        <p:xfrm>
          <a:off x="838200" y="1825625"/>
          <a:ext cx="10515600" cy="479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68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of presentation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b="1" dirty="0" smtClean="0"/>
              <a:t>1. Wage evolution from 1950s through today</a:t>
            </a:r>
          </a:p>
          <a:p>
            <a:r>
              <a:rPr lang="en-GB" sz="4000" b="1" dirty="0" smtClean="0"/>
              <a:t>2. Wage dispersion</a:t>
            </a:r>
          </a:p>
          <a:p>
            <a:r>
              <a:rPr lang="en-GB" sz="4000" b="1" dirty="0" smtClean="0"/>
              <a:t>3. Wage policy</a:t>
            </a:r>
            <a:endParaRPr lang="fr-FR" sz="4000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8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807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 low </a:t>
            </a:r>
            <a:r>
              <a:rPr lang="en-GB" sz="3200" dirty="0" smtClean="0">
                <a:solidFill>
                  <a:srgbClr val="FF0000"/>
                </a:solidFill>
              </a:rPr>
              <a:t>Gini </a:t>
            </a:r>
            <a:r>
              <a:rPr lang="en-GB" sz="3200" dirty="0">
                <a:solidFill>
                  <a:srgbClr val="FF0000"/>
                </a:solidFill>
              </a:rPr>
              <a:t>coefficient </a:t>
            </a:r>
            <a:r>
              <a:rPr lang="en-GB" sz="3200" dirty="0"/>
              <a:t>of income (including wages) since 1950, </a:t>
            </a:r>
            <a:r>
              <a:rPr lang="en-GB" sz="3200" dirty="0" smtClean="0"/>
              <a:t>Europe has been </a:t>
            </a:r>
            <a:r>
              <a:rPr lang="en-GB" sz="3200" dirty="0"/>
              <a:t>around 25-35 since 1950</a:t>
            </a:r>
          </a:p>
        </p:txBody>
      </p:sp>
      <p:pic>
        <p:nvPicPr>
          <p:cNvPr id="4" name="Espace réservé du contenu 3" descr="800px-Gini_since_WWII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00" r="-15800"/>
          <a:stretch>
            <a:fillRect/>
          </a:stretch>
        </p:blipFill>
        <p:spPr>
          <a:xfrm>
            <a:off x="1451966" y="1690688"/>
            <a:ext cx="9288068" cy="5108085"/>
          </a:xfrm>
        </p:spPr>
      </p:pic>
    </p:spTree>
    <p:extLst>
      <p:ext uri="{BB962C8B-B14F-4D97-AF65-F5344CB8AC3E}">
        <p14:creationId xmlns:p14="http://schemas.microsoft.com/office/powerpoint/2010/main" val="16812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Filling the gender </a:t>
            </a:r>
            <a:r>
              <a:rPr lang="en-GB" sz="3200" dirty="0"/>
              <a:t>wage gap: high in 1950, gradually filled between 1965 and 2000, stable (20%) since </a:t>
            </a:r>
            <a:r>
              <a:rPr lang="en-GB" sz="3200" dirty="0" smtClean="0"/>
              <a:t>2000. France 1950-2010</a:t>
            </a:r>
            <a:endParaRPr lang="en-GB" sz="3200" dirty="0"/>
          </a:p>
        </p:txBody>
      </p:sp>
      <p:graphicFrame>
        <p:nvGraphicFramePr>
          <p:cNvPr id="4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198183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3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smtClean="0"/>
              <a:t>The residual gender wage gap is explained by a difference of qualification </a:t>
            </a:r>
            <a:br>
              <a:rPr lang="en-GB" sz="3200" smtClean="0"/>
            </a:br>
            <a:r>
              <a:rPr lang="en-GB" sz="3200" smtClean="0"/>
              <a:t>(France gender workforce distribution in 1952, left, in 1995, right)</a:t>
            </a:r>
            <a:endParaRPr lang="en-GB" sz="3200"/>
          </a:p>
        </p:txBody>
      </p:sp>
      <p:graphicFrame>
        <p:nvGraphicFramePr>
          <p:cNvPr id="7" name="Espace réservé du contenu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982171"/>
              </p:ext>
            </p:extLst>
          </p:nvPr>
        </p:nvGraphicFramePr>
        <p:xfrm>
          <a:off x="102703" y="2249224"/>
          <a:ext cx="5681870" cy="339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r:id="rId4" imgW="8326448" imgH="4626482" progId="Excel.Chart.8">
                  <p:embed/>
                </p:oleObj>
              </mc:Choice>
              <mc:Fallback>
                <p:oleObj r:id="rId4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03" y="2249224"/>
                        <a:ext cx="5681870" cy="3393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Espace réservé du contenu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4939645"/>
              </p:ext>
            </p:extLst>
          </p:nvPr>
        </p:nvGraphicFramePr>
        <p:xfrm>
          <a:off x="5784573" y="2047461"/>
          <a:ext cx="6023113" cy="379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r:id="rId7" imgW="8326448" imgH="4626482" progId="Excel.Chart.8">
                  <p:embed/>
                </p:oleObj>
              </mc:Choice>
              <mc:Fallback>
                <p:oleObj r:id="rId7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573" y="2047461"/>
                        <a:ext cx="6023113" cy="3796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9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53548" y="417443"/>
            <a:ext cx="10300252" cy="1273245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Junior/senior</a:t>
            </a:r>
            <a:r>
              <a:rPr lang="en-GB" sz="3200" dirty="0" smtClean="0"/>
              <a:t>, three kind of ”solutions” </a:t>
            </a:r>
            <a:r>
              <a:rPr lang="en-GB" sz="3200" dirty="0"/>
              <a:t>in Europe: age distribution of wages in 2006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700" dirty="0" smtClean="0"/>
              <a:t>Source: OECD 2006 live longer work longer p.66 (male full time employees) </a:t>
            </a:r>
            <a:endParaRPr lang="en-GB" sz="3200" dirty="0"/>
          </a:p>
        </p:txBody>
      </p:sp>
      <p:graphicFrame>
        <p:nvGraphicFramePr>
          <p:cNvPr id="7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9889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75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3. Wage strategy, wage policy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State policy for officials, civils servants</a:t>
            </a:r>
          </a:p>
          <a:p>
            <a:r>
              <a:rPr lang="en-GB"/>
              <a:t>State policy for minimum wage</a:t>
            </a:r>
          </a:p>
          <a:p>
            <a:r>
              <a:rPr lang="en-GB"/>
              <a:t>Companies wage policies</a:t>
            </a:r>
          </a:p>
          <a:p>
            <a:r>
              <a:rPr lang="en-GB"/>
              <a:t>Unions wage strategies</a:t>
            </a:r>
          </a:p>
          <a:p>
            <a:r>
              <a:rPr lang="en-GB"/>
              <a:t>Individual wage strategy : qualification or entrepreneurship 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Wage policy in W-Europe: since 1950, supervision and regulation</a:t>
            </a:r>
            <a:r>
              <a:rPr lang="en-GB" sz="3200" smtClean="0"/>
              <a:t>. </a:t>
            </a: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>
                <a:solidFill>
                  <a:srgbClr val="FF0000"/>
                </a:solidFill>
              </a:rPr>
              <a:t>1</a:t>
            </a:r>
            <a:r>
              <a:rPr lang="en-GB" sz="3200" dirty="0" smtClean="0">
                <a:solidFill>
                  <a:srgbClr val="FF0000"/>
                </a:solidFill>
              </a:rPr>
              <a:t>. Explicit wage policy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Encouragement </a:t>
            </a:r>
            <a:r>
              <a:rPr lang="en-GB" sz="3200" dirty="0"/>
              <a:t>of collective </a:t>
            </a:r>
            <a:r>
              <a:rPr lang="en-GB" sz="3200" dirty="0" smtClean="0"/>
              <a:t>bargaining (branch level)</a:t>
            </a:r>
          </a:p>
          <a:p>
            <a:r>
              <a:rPr lang="en-GB" sz="3200" dirty="0" smtClean="0"/>
              <a:t>Fixing </a:t>
            </a:r>
            <a:r>
              <a:rPr lang="en-GB" sz="3200" dirty="0"/>
              <a:t>of the minimum wage, </a:t>
            </a:r>
            <a:endParaRPr lang="en-GB" sz="3200" dirty="0" smtClean="0"/>
          </a:p>
          <a:p>
            <a:r>
              <a:rPr lang="en-GB" sz="3200" dirty="0" smtClean="0"/>
              <a:t>Fixing the wages </a:t>
            </a:r>
            <a:r>
              <a:rPr lang="en-GB" sz="3200" dirty="0"/>
              <a:t>of nationalized companies (until the 1980s) </a:t>
            </a:r>
            <a:endParaRPr lang="en-GB" sz="3200" dirty="0" smtClean="0"/>
          </a:p>
          <a:p>
            <a:r>
              <a:rPr lang="en-GB" sz="3200" dirty="0" smtClean="0"/>
              <a:t>Sometimes, a set </a:t>
            </a:r>
            <a:r>
              <a:rPr lang="en-GB" sz="3200" dirty="0"/>
              <a:t>of short-term actions such as formal recommendations for moderation or stabilization plans (French "speciality", </a:t>
            </a:r>
            <a:r>
              <a:rPr lang="en-GB" sz="3200" dirty="0" smtClean="0"/>
              <a:t>f. example 1952</a:t>
            </a:r>
            <a:r>
              <a:rPr lang="en-GB" sz="3200" dirty="0"/>
              <a:t>, 1958, 1963) and 1974-79 for EEC</a:t>
            </a:r>
          </a:p>
        </p:txBody>
      </p:sp>
    </p:spTree>
    <p:extLst>
      <p:ext uri="{BB962C8B-B14F-4D97-AF65-F5344CB8AC3E}">
        <p14:creationId xmlns:p14="http://schemas.microsoft.com/office/powerpoint/2010/main" val="4051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2. Indirectly actions </a:t>
            </a:r>
            <a:r>
              <a:rPr lang="en-GB" sz="3200" dirty="0">
                <a:solidFill>
                  <a:srgbClr val="FF0000"/>
                </a:solidFill>
              </a:rPr>
              <a:t>on the wage bill: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fiscal </a:t>
            </a:r>
            <a:r>
              <a:rPr lang="en-GB" dirty="0"/>
              <a:t>policy, with remunerations of officials and </a:t>
            </a:r>
            <a:r>
              <a:rPr lang="en-GB" dirty="0" smtClean="0"/>
              <a:t>volume </a:t>
            </a:r>
            <a:r>
              <a:rPr lang="en-GB" dirty="0"/>
              <a:t>of public </a:t>
            </a:r>
            <a:r>
              <a:rPr lang="en-GB" dirty="0" smtClean="0"/>
              <a:t>orders</a:t>
            </a:r>
          </a:p>
          <a:p>
            <a:r>
              <a:rPr lang="en-GB" dirty="0" smtClean="0"/>
              <a:t>customs </a:t>
            </a:r>
            <a:r>
              <a:rPr lang="en-GB" dirty="0"/>
              <a:t>policy or competition </a:t>
            </a:r>
            <a:r>
              <a:rPr lang="en-GB" dirty="0" smtClean="0"/>
              <a:t>policy</a:t>
            </a:r>
            <a:endParaRPr lang="en-GB" dirty="0"/>
          </a:p>
          <a:p>
            <a:r>
              <a:rPr lang="en-GB" dirty="0" smtClean="0"/>
              <a:t>modernization </a:t>
            </a:r>
            <a:r>
              <a:rPr lang="en-GB" dirty="0"/>
              <a:t>of communication infrastructure </a:t>
            </a:r>
            <a:r>
              <a:rPr lang="en-GB" dirty="0" smtClean="0"/>
              <a:t>(&gt; net </a:t>
            </a:r>
            <a:r>
              <a:rPr lang="en-GB" dirty="0"/>
              <a:t>job </a:t>
            </a:r>
            <a:r>
              <a:rPr lang="en-GB" dirty="0" smtClean="0"/>
              <a:t>creation)</a:t>
            </a:r>
          </a:p>
          <a:p>
            <a:r>
              <a:rPr lang="en-GB" dirty="0" smtClean="0"/>
              <a:t>school </a:t>
            </a:r>
            <a:r>
              <a:rPr lang="en-GB" dirty="0"/>
              <a:t>policy, especially in 1950-80, acting on the payroll, by </a:t>
            </a:r>
            <a:r>
              <a:rPr lang="en-GB" dirty="0" smtClean="0"/>
              <a:t>the payed personnel or materials and by </a:t>
            </a:r>
            <a:r>
              <a:rPr lang="en-GB" dirty="0"/>
              <a:t>the qualification of the </a:t>
            </a:r>
            <a:r>
              <a:rPr lang="en-GB" dirty="0" smtClean="0"/>
              <a:t>formed pupils/high </a:t>
            </a:r>
            <a:r>
              <a:rPr lang="en-GB" dirty="0"/>
              <a:t>school students/U</a:t>
            </a:r>
            <a:r>
              <a:rPr lang="en-GB" dirty="0" smtClean="0"/>
              <a:t>. students</a:t>
            </a:r>
          </a:p>
          <a:p>
            <a:r>
              <a:rPr lang="en-GB" dirty="0" smtClean="0"/>
              <a:t>The </a:t>
            </a:r>
            <a:r>
              <a:rPr lang="en-GB" dirty="0"/>
              <a:t>social insurance system </a:t>
            </a:r>
            <a:r>
              <a:rPr lang="en-GB" dirty="0" smtClean="0"/>
              <a:t>(health, </a:t>
            </a:r>
            <a:r>
              <a:rPr lang="en-GB" dirty="0"/>
              <a:t>family, pensions, </a:t>
            </a:r>
            <a:r>
              <a:rPr lang="en-GB" dirty="0" smtClean="0"/>
              <a:t>unemployment): contributions-benefits </a:t>
            </a:r>
            <a:r>
              <a:rPr lang="en-GB" dirty="0"/>
              <a:t>(25% of GDP) more than the state budget (22%)</a:t>
            </a:r>
          </a:p>
        </p:txBody>
      </p:sp>
    </p:spTree>
    <p:extLst>
      <p:ext uri="{BB962C8B-B14F-4D97-AF65-F5344CB8AC3E}">
        <p14:creationId xmlns:p14="http://schemas.microsoft.com/office/powerpoint/2010/main" val="15699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Importance of minimum wage </a:t>
            </a:r>
            <a:r>
              <a:rPr lang="en-GB" sz="3200" dirty="0" smtClean="0"/>
              <a:t>policy (France)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800" dirty="0">
                <a:solidFill>
                  <a:srgbClr val="00B050"/>
                </a:solidFill>
              </a:rPr>
              <a:t>Chronological steps in France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1936: first definition in some sectors (steel)</a:t>
            </a:r>
          </a:p>
          <a:p>
            <a:r>
              <a:rPr lang="en-GB" dirty="0"/>
              <a:t>1950: legal minimum wage for all sectors (</a:t>
            </a:r>
            <a:r>
              <a:rPr lang="en-GB" dirty="0" smtClean="0"/>
              <a:t>SMIG, </a:t>
            </a:r>
            <a:r>
              <a:rPr lang="en-GB" dirty="0" err="1" smtClean="0"/>
              <a:t>interprofessional</a:t>
            </a:r>
            <a:r>
              <a:rPr lang="en-GB" dirty="0" smtClean="0"/>
              <a:t>) </a:t>
            </a:r>
            <a:r>
              <a:rPr lang="en-GB" dirty="0"/>
              <a:t>indexed on price evolution</a:t>
            </a:r>
          </a:p>
          <a:p>
            <a:r>
              <a:rPr lang="en-GB" dirty="0"/>
              <a:t>1970: legal minimum wage indexed on economic growth (SMIC)</a:t>
            </a:r>
          </a:p>
          <a:p>
            <a:r>
              <a:rPr lang="en-GB" dirty="0"/>
              <a:t>In Europe people think that the minimum wage is good for workers, although it remains low: it allows a formalization and institutionalization of the employment relationship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708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i="1" smtClean="0"/>
              <a:t/>
            </a:r>
            <a:br>
              <a:rPr lang="en-GB" sz="3600" i="1" smtClean="0"/>
            </a:br>
            <a:r>
              <a:rPr lang="en-GB" sz="2800" smtClean="0">
                <a:solidFill>
                  <a:srgbClr val="FF0000"/>
                </a:solidFill>
              </a:rPr>
              <a:t>France yearly annual net average wage and minimum wage 1951-2010</a:t>
            </a:r>
            <a:endParaRPr lang="en-GB" sz="3200">
              <a:solidFill>
                <a:srgbClr val="FF0000"/>
              </a:solidFill>
            </a:endParaRPr>
          </a:p>
        </p:txBody>
      </p:sp>
      <p:pic>
        <p:nvPicPr>
          <p:cNvPr id="4" name="Espace réservé du contenu 5" descr="Evol.Sal.moy.fr.1950-2008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2853"/>
          <a:stretch>
            <a:fillRect/>
          </a:stretch>
        </p:blipFill>
        <p:spPr>
          <a:xfrm>
            <a:off x="1808922" y="1643577"/>
            <a:ext cx="9192316" cy="5055397"/>
          </a:xfrm>
        </p:spPr>
      </p:pic>
    </p:spTree>
    <p:extLst>
      <p:ext uri="{BB962C8B-B14F-4D97-AF65-F5344CB8AC3E}">
        <p14:creationId xmlns:p14="http://schemas.microsoft.com/office/powerpoint/2010/main" val="40143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solidFill>
                  <a:srgbClr val="00B050"/>
                </a:solidFill>
              </a:rPr>
              <a:t>Minimum wage in France, how much people is concerned? </a:t>
            </a:r>
            <a:endParaRPr lang="en-GB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Average part of employees/workers payed to minimum wage: 10% (2 million people)</a:t>
            </a:r>
          </a:p>
          <a:p>
            <a:r>
              <a:rPr lang="en-GB"/>
              <a:t>Average part of employees/workers in the vicinity of minimum wage : 20 to 30%</a:t>
            </a:r>
          </a:p>
          <a:p>
            <a:r>
              <a:rPr lang="en-GB"/>
              <a:t>Average level of minimum wage: 40 to 50% of average wage (with evolution 1950-2015, cf. slide 6 “</a:t>
            </a:r>
            <a:r>
              <a:rPr lang="en-GB" err="1"/>
              <a:t>salaire</a:t>
            </a:r>
            <a:r>
              <a:rPr lang="en-GB"/>
              <a:t> minimum”)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4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1. An evolution in two periods</a:t>
            </a:r>
            <a:r>
              <a:rPr lang="en-GB" sz="3600" b="1" dirty="0" smtClean="0"/>
              <a:t>: </a:t>
            </a:r>
            <a:br>
              <a:rPr lang="en-GB" sz="3600" b="1" dirty="0" smtClean="0"/>
            </a:br>
            <a:r>
              <a:rPr lang="en-GB" sz="3200" b="1" dirty="0" smtClean="0"/>
              <a:t>rapid wage growth until 1980, slower from 1980 through today</a:t>
            </a:r>
            <a:r>
              <a:rPr lang="en-GB" sz="3600" i="1" dirty="0" smtClean="0"/>
              <a:t/>
            </a:r>
            <a:br>
              <a:rPr lang="en-GB" sz="3600" i="1" dirty="0" smtClean="0"/>
            </a:br>
            <a:r>
              <a:rPr lang="en-GB" sz="2800" dirty="0" smtClean="0">
                <a:solidFill>
                  <a:srgbClr val="00B050"/>
                </a:solidFill>
              </a:rPr>
              <a:t>France yearly annual net wage 1951-2010</a:t>
            </a:r>
            <a:endParaRPr lang="en-GB" sz="3200" dirty="0"/>
          </a:p>
        </p:txBody>
      </p:sp>
      <p:graphicFrame>
        <p:nvGraphicFramePr>
          <p:cNvPr id="4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413655"/>
              </p:ext>
            </p:extLst>
          </p:nvPr>
        </p:nvGraphicFramePr>
        <p:xfrm>
          <a:off x="1073426" y="1888435"/>
          <a:ext cx="10614991" cy="465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4" imgW="8326448" imgH="4626482" progId="Excel.Chart.8">
                  <p:embed/>
                </p:oleObj>
              </mc:Choice>
              <mc:Fallback>
                <p:oleObj r:id="rId4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426" y="1888435"/>
                        <a:ext cx="10614991" cy="465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0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The European Union is not an economic homogeneous space: </a:t>
            </a:r>
            <a:r>
              <a:rPr lang="en-GB" sz="3200" dirty="0">
                <a:solidFill>
                  <a:srgbClr val="FF0000"/>
                </a:solidFill>
              </a:rPr>
              <a:t>dispersion of the current minimum wage </a:t>
            </a:r>
            <a:r>
              <a:rPr lang="en-GB" sz="3200" dirty="0"/>
              <a:t>(2014) out of 21 countries (8 do not have an </a:t>
            </a:r>
            <a:r>
              <a:rPr lang="en-GB" sz="3200" dirty="0" smtClean="0"/>
              <a:t>Interprofessional </a:t>
            </a:r>
            <a:r>
              <a:rPr lang="en-GB" sz="3200" dirty="0"/>
              <a:t>minimum wage)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309797"/>
              </p:ext>
            </p:extLst>
          </p:nvPr>
        </p:nvGraphicFramePr>
        <p:xfrm>
          <a:off x="838199" y="1825624"/>
          <a:ext cx="10671313" cy="473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For conclusion: in order to compare</a:t>
            </a:r>
            <a:br>
              <a:rPr lang="en-GB" sz="3200" dirty="0" smtClean="0"/>
            </a:br>
            <a:r>
              <a:rPr lang="en-GB" sz="3200" dirty="0" smtClean="0"/>
              <a:t>1. </a:t>
            </a:r>
            <a:r>
              <a:rPr lang="en-GB" sz="3200" dirty="0" smtClean="0">
                <a:solidFill>
                  <a:srgbClr val="3366FF"/>
                </a:solidFill>
              </a:rPr>
              <a:t>Gross </a:t>
            </a:r>
            <a:r>
              <a:rPr lang="en-GB" sz="3200" dirty="0">
                <a:solidFill>
                  <a:srgbClr val="3366FF"/>
                </a:solidFill>
              </a:rPr>
              <a:t>monthly average wage in US $ PPP </a:t>
            </a:r>
            <a:r>
              <a:rPr lang="en-GB" sz="3200" dirty="0" smtClean="0">
                <a:solidFill>
                  <a:srgbClr val="3366FF"/>
                </a:solidFill>
              </a:rPr>
              <a:t>2012</a:t>
            </a:r>
            <a:br>
              <a:rPr lang="en-GB" sz="3200" dirty="0" smtClean="0">
                <a:solidFill>
                  <a:srgbClr val="3366FF"/>
                </a:solidFill>
              </a:rPr>
            </a:br>
            <a:r>
              <a:rPr lang="en-GB" sz="3200" dirty="0" smtClean="0">
                <a:solidFill>
                  <a:srgbClr val="00B050"/>
                </a:solidFill>
              </a:rPr>
              <a:t>Raw classification in three groups</a:t>
            </a:r>
            <a:endParaRPr lang="en-GB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9670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886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2. Monthly </a:t>
            </a:r>
            <a:r>
              <a:rPr lang="en-GB" sz="2800" dirty="0">
                <a:solidFill>
                  <a:srgbClr val="002060"/>
                </a:solidFill>
              </a:rPr>
              <a:t>average wage (gross) in advanced and emerging countries in U.S. $ PPP </a:t>
            </a:r>
            <a:r>
              <a:rPr lang="en-GB" sz="2800" dirty="0" smtClean="0">
                <a:solidFill>
                  <a:srgbClr val="002060"/>
                </a:solidFill>
              </a:rPr>
              <a:t>2012</a:t>
            </a:r>
            <a:r>
              <a:rPr lang="en-GB" sz="2800" dirty="0">
                <a:solidFill>
                  <a:srgbClr val="002060"/>
                </a:solidFill>
              </a:rPr>
              <a:t/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B050"/>
                </a:solidFill>
              </a:rPr>
              <a:t>A significant </a:t>
            </a:r>
            <a:r>
              <a:rPr lang="en-GB" sz="2800" dirty="0">
                <a:solidFill>
                  <a:srgbClr val="00B050"/>
                </a:solidFill>
              </a:rPr>
              <a:t>dispersion of wages by states</a:t>
            </a:r>
          </a:p>
        </p:txBody>
      </p:sp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931555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6961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3. </a:t>
            </a:r>
            <a:r>
              <a:rPr lang="en-GB" sz="2800" dirty="0">
                <a:solidFill>
                  <a:srgbClr val="002060"/>
                </a:solidFill>
                <a:latin typeface="Lucida Grande"/>
                <a:ea typeface="Lucida Grande"/>
                <a:cs typeface="Lucida Grande"/>
              </a:rPr>
              <a:t>Global monthly average wage distribution in 2000 and 2012 (2012 PPP$). Source: BIT, </a:t>
            </a:r>
            <a:r>
              <a:rPr lang="en-GB" sz="2800" i="1" dirty="0">
                <a:solidFill>
                  <a:srgbClr val="002060"/>
                </a:solidFill>
                <a:latin typeface="Lucida Grande"/>
                <a:ea typeface="Lucida Grande"/>
                <a:cs typeface="Lucida Grande"/>
              </a:rPr>
              <a:t>GWR</a:t>
            </a:r>
            <a:r>
              <a:rPr lang="en-GB" sz="2800" dirty="0">
                <a:solidFill>
                  <a:srgbClr val="00206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GB" sz="2800" dirty="0" smtClean="0">
                <a:solidFill>
                  <a:srgbClr val="002060"/>
                </a:solidFill>
                <a:latin typeface="Lucida Grande"/>
                <a:ea typeface="Lucida Grande"/>
                <a:cs typeface="Lucida Grande"/>
              </a:rPr>
              <a:t>2014-15</a:t>
            </a:r>
            <a:r>
              <a:rPr lang="en-GB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/>
            </a:r>
            <a:br>
              <a:rPr lang="en-GB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</a:br>
            <a:r>
              <a:rPr lang="en-GB" sz="2800" dirty="0" smtClean="0">
                <a:solidFill>
                  <a:srgbClr val="00B050"/>
                </a:solidFill>
              </a:rPr>
              <a:t>With </a:t>
            </a:r>
            <a:r>
              <a:rPr lang="en-GB" sz="2800" dirty="0">
                <a:solidFill>
                  <a:srgbClr val="00B050"/>
                </a:solidFill>
              </a:rPr>
              <a:t>a short movement to </a:t>
            </a:r>
            <a:r>
              <a:rPr lang="en-GB" sz="2800" dirty="0" smtClean="0">
                <a:solidFill>
                  <a:srgbClr val="00B050"/>
                </a:solidFill>
              </a:rPr>
              <a:t>convergence?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3" r="-11763"/>
          <a:stretch>
            <a:fillRect/>
          </a:stretch>
        </p:blipFill>
        <p:spPr bwMode="auto">
          <a:xfrm>
            <a:off x="1156252" y="1690688"/>
            <a:ext cx="9160565" cy="5428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sz="3200" dirty="0" smtClean="0">
                <a:ea typeface="ＭＳ Ｐゴシック" charset="-128"/>
              </a:rPr>
              <a:t>One century of French annual constant wage (average) </a:t>
            </a:r>
            <a:br>
              <a:rPr lang="en-GB" altLang="fr-FR" sz="3200" dirty="0" smtClean="0">
                <a:ea typeface="ＭＳ Ｐゴシック" charset="-128"/>
              </a:rPr>
            </a:br>
            <a:r>
              <a:rPr lang="en-GB" altLang="fr-FR" sz="3200" dirty="0" smtClean="0">
                <a:ea typeface="ＭＳ Ｐゴシック" charset="-128"/>
              </a:rPr>
              <a:t>in constant euros 2009</a:t>
            </a:r>
            <a:endParaRPr lang="en-GB" sz="3200" dirty="0"/>
          </a:p>
        </p:txBody>
      </p:sp>
      <p:graphicFrame>
        <p:nvGraphicFramePr>
          <p:cNvPr id="4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69776"/>
              </p:ext>
            </p:extLst>
          </p:nvPr>
        </p:nvGraphicFramePr>
        <p:xfrm>
          <a:off x="2179944" y="1825624"/>
          <a:ext cx="8494681" cy="459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4" imgW="8326448" imgH="4626482" progId="Excel.Chart.8">
                  <p:embed/>
                </p:oleObj>
              </mc:Choice>
              <mc:Fallback>
                <p:oleObj r:id="rId4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944" y="1825624"/>
                        <a:ext cx="8494681" cy="4595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1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sz="3200" b="1" dirty="0" smtClean="0">
                <a:ea typeface="ＭＳ Ｐゴシック" charset="-128"/>
              </a:rPr>
              <a:t>Three distinctive periods in French wage increase 1913- 2000</a:t>
            </a:r>
            <a:r>
              <a:rPr lang="en-GB" altLang="fr-FR" sz="3200" dirty="0" smtClean="0">
                <a:ea typeface="ＭＳ Ｐゴシック" charset="-128"/>
              </a:rPr>
              <a:t> </a:t>
            </a:r>
            <a:endParaRPr lang="en-GB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529263"/>
              </p:ext>
            </p:extLst>
          </p:nvPr>
        </p:nvGraphicFramePr>
        <p:xfrm>
          <a:off x="2179944" y="1825625"/>
          <a:ext cx="8355533" cy="481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r:id="rId4" imgW="8326448" imgH="4626482" progId="Excel.Chart.8">
                  <p:embed/>
                </p:oleObj>
              </mc:Choice>
              <mc:Fallback>
                <p:oleObj r:id="rId4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944" y="1825625"/>
                        <a:ext cx="8355533" cy="4813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Wage share in France 1950-2000 </a:t>
            </a:r>
            <a:br>
              <a:rPr lang="en-GB" sz="3200" dirty="0" smtClean="0"/>
            </a:br>
            <a:r>
              <a:rPr lang="en-GB" sz="3200" dirty="0" smtClean="0"/>
              <a:t>(Total payroll/GDP %)</a:t>
            </a:r>
            <a:endParaRPr lang="en-GB" sz="3200" dirty="0"/>
          </a:p>
        </p:txBody>
      </p:sp>
      <p:graphicFrame>
        <p:nvGraphicFramePr>
          <p:cNvPr id="4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01247"/>
              </p:ext>
            </p:extLst>
          </p:nvPr>
        </p:nvGraphicFramePr>
        <p:xfrm>
          <a:off x="1630017" y="1825625"/>
          <a:ext cx="8382038" cy="477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3" imgW="8326448" imgH="4626482" progId="Excel.Chart.8">
                  <p:embed/>
                </p:oleObj>
              </mc:Choice>
              <mc:Fallback>
                <p:oleObj r:id="rId3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017" y="1825625"/>
                        <a:ext cx="8382038" cy="4773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0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This development is the opposite of that of unemployment: low unemployment, sharp rise in wages (and vice versa)</a:t>
            </a:r>
            <a:endParaRPr lang="en-GB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507667"/>
              </p:ext>
            </p:extLst>
          </p:nvPr>
        </p:nvGraphicFramePr>
        <p:xfrm>
          <a:off x="1510748" y="1888435"/>
          <a:ext cx="9084365" cy="477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Feuille de calcul" r:id="rId4" imgW="8326448" imgH="4626482" progId="Excel.Sheet.8">
                  <p:embed/>
                </p:oleObj>
              </mc:Choice>
              <mc:Fallback>
                <p:oleObj name="Feuille de calcul" r:id="rId4" imgW="8326448" imgH="462648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748" y="1888435"/>
                        <a:ext cx="9084365" cy="4770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4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O</a:t>
            </a:r>
            <a:r>
              <a:rPr lang="en-GB" sz="3200" dirty="0" smtClean="0"/>
              <a:t>n the other hand, it is parallel to GDP, which is logical: the company can not redistribute less than value added + profits, investments, etc.</a:t>
            </a:r>
            <a:r>
              <a:rPr lang="en-GB" sz="3200" dirty="0" smtClean="0">
                <a:solidFill>
                  <a:srgbClr val="00B050"/>
                </a:solidFill>
              </a:rPr>
              <a:t/>
            </a:r>
            <a:br>
              <a:rPr lang="en-GB" sz="3200" dirty="0" smtClean="0">
                <a:solidFill>
                  <a:srgbClr val="00B050"/>
                </a:solidFill>
              </a:rPr>
            </a:br>
            <a:r>
              <a:rPr lang="en-GB" sz="3100" dirty="0" smtClean="0">
                <a:solidFill>
                  <a:srgbClr val="00B050"/>
                </a:solidFill>
              </a:rPr>
              <a:t>France, net annual constant wage/GDP</a:t>
            </a:r>
            <a:endParaRPr lang="en-GB" sz="3100" dirty="0"/>
          </a:p>
        </p:txBody>
      </p:sp>
      <p:graphicFrame>
        <p:nvGraphicFramePr>
          <p:cNvPr id="4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603949"/>
              </p:ext>
            </p:extLst>
          </p:nvPr>
        </p:nvGraphicFramePr>
        <p:xfrm>
          <a:off x="838199" y="1825624"/>
          <a:ext cx="10691191" cy="487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9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Net annual constant wage and productivity, France 1951-2000</a:t>
            </a:r>
            <a:endParaRPr lang="en-GB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331102"/>
              </p:ext>
            </p:extLst>
          </p:nvPr>
        </p:nvGraphicFramePr>
        <p:xfrm>
          <a:off x="838199" y="1825625"/>
          <a:ext cx="10810461" cy="463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88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1021</Words>
  <Application>Microsoft Macintosh PowerPoint</Application>
  <PresentationFormat>Grand écran</PresentationFormat>
  <Paragraphs>150</Paragraphs>
  <Slides>33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Calibri</vt:lpstr>
      <vt:lpstr>Calibri Light</vt:lpstr>
      <vt:lpstr>Lucida Grande</vt:lpstr>
      <vt:lpstr>ＭＳ Ｐゴシック</vt:lpstr>
      <vt:lpstr>Times</vt:lpstr>
      <vt:lpstr>Times New Roman</vt:lpstr>
      <vt:lpstr>Arial</vt:lpstr>
      <vt:lpstr>Thème Office</vt:lpstr>
      <vt:lpstr>Excel.Chart.8</vt:lpstr>
      <vt:lpstr>Feuille de calcul</vt:lpstr>
      <vt:lpstr>Wages problematics since the 1930-  1950s Elements of comparison between Europe and Latin-America </vt:lpstr>
      <vt:lpstr>Plan of presentation</vt:lpstr>
      <vt:lpstr>1. An evolution in two periods:  rapid wage growth until 1980, slower from 1980 through today France yearly annual net wage 1951-2010</vt:lpstr>
      <vt:lpstr>One century of French annual constant wage (average)  in constant euros 2009</vt:lpstr>
      <vt:lpstr>Three distinctive periods in French wage increase 1913- 2000 </vt:lpstr>
      <vt:lpstr>Wage share in France 1950-2000  (Total payroll/GDP %)</vt:lpstr>
      <vt:lpstr>This development is the opposite of that of unemployment: low unemployment, sharp rise in wages (and vice versa)</vt:lpstr>
      <vt:lpstr>On the other hand, it is parallel to GDP, which is logical: the company can not redistribute less than value added + profits, investments, etc. France, net annual constant wage/GDP</vt:lpstr>
      <vt:lpstr>Net annual constant wage and productivity, France 1951-2000</vt:lpstr>
      <vt:lpstr>Hourly labour cost and productivity, France 1951-2000</vt:lpstr>
      <vt:lpstr>The price-wage link exists, but with a sharp decline in 1973-86 France, net annual constant wage/inflation</vt:lpstr>
      <vt:lpstr>Since 2000, wages are increasing rapidly in Asia, but slowly in developed countries (and in Middle East)</vt:lpstr>
      <vt:lpstr>Since 1995, global wages evolve around 2% per year and GDP of around 4%</vt:lpstr>
      <vt:lpstr>2. Wage dispersion</vt:lpstr>
      <vt:lpstr>Typology of wage gaps in the French case since 1951</vt:lpstr>
      <vt:lpstr>Europe in general maintains a high standard of living: GDP per capita PPP 2015</vt:lpstr>
      <vt:lpstr>But with significant differences between states and even between regions (2016, GDP/capita PPP)</vt:lpstr>
      <vt:lpstr>Geographic dispersion of average wage inside European Union 2012: extreme gap 1 to 5, standard deviation/average 1,5 main groups of countries by average wage level (annual gross salary)</vt:lpstr>
      <vt:lpstr>A quite low inter-deciles ratio in comparison with other continents (Here D9/D1 since 1995)</vt:lpstr>
      <vt:lpstr>A low Gini coefficient of income (including wages) since 1950, Europe has been around 25-35 since 1950</vt:lpstr>
      <vt:lpstr>Filling the gender wage gap: high in 1950, gradually filled between 1965 and 2000, stable (20%) since 2000. France 1950-2010</vt:lpstr>
      <vt:lpstr>The residual gender wage gap is explained by a difference of qualification  (France gender workforce distribution in 1952, left, in 1995, right)</vt:lpstr>
      <vt:lpstr>Junior/senior, three kind of ”solutions” in Europe: age distribution of wages in 2006 Source: OECD 2006 live longer work longer p.66 (male full time employees) </vt:lpstr>
      <vt:lpstr>3. Wage strategy, wage policy</vt:lpstr>
      <vt:lpstr>Wage policy in W-Europe: since 1950, supervision and regulation.  1. Explicit wage policy</vt:lpstr>
      <vt:lpstr>2. Indirectly actions on the wage bill:</vt:lpstr>
      <vt:lpstr>Importance of minimum wage policy (France) Chronological steps in France</vt:lpstr>
      <vt:lpstr> France yearly annual net average wage and minimum wage 1951-2010</vt:lpstr>
      <vt:lpstr>Minimum wage in France, how much people is concerned? </vt:lpstr>
      <vt:lpstr>The European Union is not an economic homogeneous space: dispersion of the current minimum wage (2014) out of 21 countries (8 do not have an Interprofessional minimum wage)</vt:lpstr>
      <vt:lpstr>For conclusion: in order to compare 1. Gross monthly average wage in US $ PPP 2012 Raw classification in three groups</vt:lpstr>
      <vt:lpstr>2. Monthly average wage (gross) in advanced and emerging countries in U.S. $ PPP 2012 A significant dispersion of wages by states</vt:lpstr>
      <vt:lpstr>3. Global monthly average wage distribution in 2000 and 2012 (2012 PPP$). Source: BIT, GWR, 2014-15 With a short movement to convergence?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Wages problematics since the 1930-  1950s, elements of comparison between Europe and Latin-America  </dc:title>
  <dc:creator>Utilisateur de Microsoft Office</dc:creator>
  <cp:lastModifiedBy>Utilisateur de Microsoft Office</cp:lastModifiedBy>
  <cp:revision>31</cp:revision>
  <dcterms:created xsi:type="dcterms:W3CDTF">2017-10-30T02:15:17Z</dcterms:created>
  <dcterms:modified xsi:type="dcterms:W3CDTF">2017-10-31T18:00:15Z</dcterms:modified>
</cp:coreProperties>
</file>