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272" r:id="rId4"/>
    <p:sldId id="276" r:id="rId5"/>
    <p:sldId id="262" r:id="rId6"/>
    <p:sldId id="283" r:id="rId7"/>
    <p:sldId id="281" r:id="rId8"/>
    <p:sldId id="280" r:id="rId9"/>
    <p:sldId id="285" r:id="rId10"/>
    <p:sldId id="284" r:id="rId11"/>
    <p:sldId id="263" r:id="rId12"/>
    <p:sldId id="264" r:id="rId13"/>
    <p:sldId id="273" r:id="rId14"/>
    <p:sldId id="265" r:id="rId15"/>
    <p:sldId id="274" r:id="rId16"/>
    <p:sldId id="266" r:id="rId17"/>
    <p:sldId id="268" r:id="rId18"/>
    <p:sldId id="270" r:id="rId19"/>
    <p:sldId id="275" r:id="rId20"/>
    <p:sldId id="271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794542B-3ED1-43D2-B692-6792A35E8BF8}">
          <p14:sldIdLst>
            <p14:sldId id="257"/>
            <p14:sldId id="272"/>
            <p14:sldId id="276"/>
            <p14:sldId id="262"/>
            <p14:sldId id="283"/>
            <p14:sldId id="281"/>
            <p14:sldId id="280"/>
            <p14:sldId id="285"/>
            <p14:sldId id="284"/>
            <p14:sldId id="263"/>
            <p14:sldId id="264"/>
            <p14:sldId id="273"/>
          </p14:sldIdLst>
        </p14:section>
        <p14:section name="Section sans titre" id="{F48DBCC3-51F1-4AAB-8DE4-CD041F52502F}">
          <p14:sldIdLst>
            <p14:sldId id="265"/>
            <p14:sldId id="274"/>
            <p14:sldId id="266"/>
            <p14:sldId id="268"/>
            <p14:sldId id="270"/>
            <p14:sldId id="275"/>
            <p14:sldId id="271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JITSU\AppData\Local\Temp\Table%20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JITSU\AppData\Local\Temp\Table%202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ojets%20de%20recherche\2013_Embargo\Communication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Libre accès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Feuil1!$A$2:$A$9</c:f>
              <c:strCache>
                <c:ptCount val="8"/>
                <c:pt idx="0">
                  <c:v>Texas Univ</c:v>
                </c:pt>
                <c:pt idx="1">
                  <c:v>Rio</c:v>
                </c:pt>
                <c:pt idx="2">
                  <c:v>West Virginia</c:v>
                </c:pt>
                <c:pt idx="3">
                  <c:v>Florida State</c:v>
                </c:pt>
                <c:pt idx="4">
                  <c:v>Auckland</c:v>
                </c:pt>
                <c:pt idx="5">
                  <c:v>Maryland</c:v>
                </c:pt>
                <c:pt idx="6">
                  <c:v>Virginia Tech</c:v>
                </c:pt>
                <c:pt idx="7">
                  <c:v>Amherst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92</c:v>
                </c:pt>
                <c:pt idx="1">
                  <c:v>89</c:v>
                </c:pt>
                <c:pt idx="2">
                  <c:v>85</c:v>
                </c:pt>
                <c:pt idx="3">
                  <c:v>84</c:v>
                </c:pt>
                <c:pt idx="4">
                  <c:v>72</c:v>
                </c:pt>
                <c:pt idx="5">
                  <c:v>68</c:v>
                </c:pt>
                <c:pt idx="6">
                  <c:v>54</c:v>
                </c:pt>
                <c:pt idx="7">
                  <c:v>48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Accès restreint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Feuil1!$A$2:$A$9</c:f>
              <c:strCache>
                <c:ptCount val="8"/>
                <c:pt idx="0">
                  <c:v>Texas Univ</c:v>
                </c:pt>
                <c:pt idx="1">
                  <c:v>Rio</c:v>
                </c:pt>
                <c:pt idx="2">
                  <c:v>West Virginia</c:v>
                </c:pt>
                <c:pt idx="3">
                  <c:v>Florida State</c:v>
                </c:pt>
                <c:pt idx="4">
                  <c:v>Auckland</c:v>
                </c:pt>
                <c:pt idx="5">
                  <c:v>Maryland</c:v>
                </c:pt>
                <c:pt idx="6">
                  <c:v>Virginia Tech</c:v>
                </c:pt>
                <c:pt idx="7">
                  <c:v>Amherst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16</c:v>
                </c:pt>
                <c:pt idx="4">
                  <c:v>28</c:v>
                </c:pt>
                <c:pt idx="5">
                  <c:v>32</c:v>
                </c:pt>
                <c:pt idx="6">
                  <c:v>46</c:v>
                </c:pt>
                <c:pt idx="7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092224"/>
        <c:axId val="85093760"/>
        <c:axId val="0"/>
      </c:bar3DChart>
      <c:catAx>
        <c:axId val="8509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5093760"/>
        <c:crosses val="autoZero"/>
        <c:auto val="1"/>
        <c:lblAlgn val="ctr"/>
        <c:lblOffset val="100"/>
        <c:noMultiLvlLbl val="0"/>
      </c:catAx>
      <c:valAx>
        <c:axId val="850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92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Disciplines!$G$2:$G$14</c:f>
              <c:strCache>
                <c:ptCount val="13"/>
                <c:pt idx="0">
                  <c:v>Life Sciences</c:v>
                </c:pt>
                <c:pt idx="1">
                  <c:v>Chemical Sciences</c:v>
                </c:pt>
                <c:pt idx="2">
                  <c:v>Agriculture, Natural Resources</c:v>
                </c:pt>
                <c:pt idx="3">
                  <c:v>Business</c:v>
                </c:pt>
                <c:pt idx="4">
                  <c:v>Arts &amp; Humanities</c:v>
                </c:pt>
                <c:pt idx="5">
                  <c:v>Engineering</c:v>
                </c:pt>
                <c:pt idx="6">
                  <c:v>Education</c:v>
                </c:pt>
                <c:pt idx="7">
                  <c:v>Behavioural &amp; Social Sci</c:v>
                </c:pt>
                <c:pt idx="8">
                  <c:v>Computer, Math &amp; Physical Sci</c:v>
                </c:pt>
                <c:pt idx="9">
                  <c:v>Public Health</c:v>
                </c:pt>
                <c:pt idx="10">
                  <c:v>Public Policy </c:v>
                </c:pt>
                <c:pt idx="11">
                  <c:v>Journalism</c:v>
                </c:pt>
                <c:pt idx="12">
                  <c:v>Architecture</c:v>
                </c:pt>
              </c:strCache>
            </c:strRef>
          </c:cat>
          <c:val>
            <c:numRef>
              <c:f>Disciplines!$H$2:$H$14</c:f>
              <c:numCache>
                <c:formatCode>General</c:formatCode>
                <c:ptCount val="13"/>
                <c:pt idx="0">
                  <c:v>54</c:v>
                </c:pt>
                <c:pt idx="1">
                  <c:v>54</c:v>
                </c:pt>
                <c:pt idx="2">
                  <c:v>51</c:v>
                </c:pt>
                <c:pt idx="3">
                  <c:v>47</c:v>
                </c:pt>
                <c:pt idx="4">
                  <c:v>41</c:v>
                </c:pt>
                <c:pt idx="5">
                  <c:v>29</c:v>
                </c:pt>
                <c:pt idx="6">
                  <c:v>27</c:v>
                </c:pt>
                <c:pt idx="7">
                  <c:v>25</c:v>
                </c:pt>
                <c:pt idx="8">
                  <c:v>23</c:v>
                </c:pt>
                <c:pt idx="9">
                  <c:v>21</c:v>
                </c:pt>
                <c:pt idx="10">
                  <c:v>19</c:v>
                </c:pt>
                <c:pt idx="11">
                  <c:v>18</c:v>
                </c:pt>
                <c:pt idx="1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21376"/>
        <c:axId val="85222912"/>
        <c:axId val="0"/>
      </c:bar3DChart>
      <c:catAx>
        <c:axId val="8522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5222912"/>
        <c:crosses val="autoZero"/>
        <c:auto val="1"/>
        <c:lblAlgn val="ctr"/>
        <c:lblOffset val="100"/>
        <c:noMultiLvlLbl val="0"/>
      </c:catAx>
      <c:valAx>
        <c:axId val="8522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2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Disciplines!$K$1:$K$23</c:f>
              <c:strCache>
                <c:ptCount val="23"/>
                <c:pt idx="0">
                  <c:v>Chemical Sciences</c:v>
                </c:pt>
                <c:pt idx="1">
                  <c:v>Business</c:v>
                </c:pt>
                <c:pt idx="2">
                  <c:v>Law</c:v>
                </c:pt>
                <c:pt idx="3">
                  <c:v>Languages</c:v>
                </c:pt>
                <c:pt idx="4">
                  <c:v>Philosophy</c:v>
                </c:pt>
                <c:pt idx="5">
                  <c:v>Theology</c:v>
                </c:pt>
                <c:pt idx="6">
                  <c:v>History</c:v>
                </c:pt>
                <c:pt idx="7">
                  <c:v>Materials Engineering</c:v>
                </c:pt>
                <c:pt idx="8">
                  <c:v>Industrial Engineering</c:v>
                </c:pt>
                <c:pt idx="9">
                  <c:v>Mechanical Engineering</c:v>
                </c:pt>
                <c:pt idx="10">
                  <c:v>Civil Engineering</c:v>
                </c:pt>
                <c:pt idx="11">
                  <c:v>Electrical Engineering</c:v>
                </c:pt>
                <c:pt idx="12">
                  <c:v>Education</c:v>
                </c:pt>
                <c:pt idx="13">
                  <c:v>Behavioural &amp; Social Sci</c:v>
                </c:pt>
                <c:pt idx="14">
                  <c:v>International Relations</c:v>
                </c:pt>
                <c:pt idx="15">
                  <c:v>Social Work</c:v>
                </c:pt>
                <c:pt idx="16">
                  <c:v>Economics</c:v>
                </c:pt>
                <c:pt idx="17">
                  <c:v>Informatics</c:v>
                </c:pt>
                <c:pt idx="18">
                  <c:v>Mathematics</c:v>
                </c:pt>
                <c:pt idx="19">
                  <c:v>Physics</c:v>
                </c:pt>
                <c:pt idx="20">
                  <c:v>Journalism</c:v>
                </c:pt>
                <c:pt idx="21">
                  <c:v>Design</c:v>
                </c:pt>
                <c:pt idx="22">
                  <c:v>Metrology</c:v>
                </c:pt>
              </c:strCache>
            </c:strRef>
          </c:cat>
          <c:val>
            <c:numRef>
              <c:f>Disciplines!$L$1:$L$23</c:f>
              <c:numCache>
                <c:formatCode>0</c:formatCode>
                <c:ptCount val="23"/>
                <c:pt idx="0">
                  <c:v>40</c:v>
                </c:pt>
                <c:pt idx="1">
                  <c:v>6</c:v>
                </c:pt>
                <c:pt idx="2">
                  <c:v>36</c:v>
                </c:pt>
                <c:pt idx="3">
                  <c:v>19</c:v>
                </c:pt>
                <c:pt idx="4">
                  <c:v>10</c:v>
                </c:pt>
                <c:pt idx="5">
                  <c:v>24</c:v>
                </c:pt>
                <c:pt idx="6">
                  <c:v>10</c:v>
                </c:pt>
                <c:pt idx="7">
                  <c:v>28</c:v>
                </c:pt>
                <c:pt idx="8">
                  <c:v>11</c:v>
                </c:pt>
                <c:pt idx="9">
                  <c:v>7</c:v>
                </c:pt>
                <c:pt idx="10">
                  <c:v>6</c:v>
                </c:pt>
                <c:pt idx="11">
                  <c:v>4</c:v>
                </c:pt>
                <c:pt idx="12">
                  <c:v>9</c:v>
                </c:pt>
                <c:pt idx="13">
                  <c:v>6</c:v>
                </c:pt>
                <c:pt idx="14">
                  <c:v>12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8</c:v>
                </c:pt>
                <c:pt idx="19">
                  <c:v>7</c:v>
                </c:pt>
                <c:pt idx="20">
                  <c:v>29</c:v>
                </c:pt>
                <c:pt idx="21">
                  <c:v>14</c:v>
                </c:pt>
                <c:pt idx="2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55840"/>
        <c:axId val="85157376"/>
      </c:barChart>
      <c:catAx>
        <c:axId val="851558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5157376"/>
        <c:crosses val="autoZero"/>
        <c:auto val="1"/>
        <c:lblAlgn val="ctr"/>
        <c:lblOffset val="100"/>
        <c:noMultiLvlLbl val="0"/>
      </c:catAx>
      <c:valAx>
        <c:axId val="8515737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85155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Proportions!$B$45:$B$46</c:f>
              <c:strCache>
                <c:ptCount val="1"/>
                <c:pt idx="0">
                  <c:v>Libre accès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Proportions!$A$47:$A$51</c:f>
              <c:strCache>
                <c:ptCount val="5"/>
                <c:pt idx="0">
                  <c:v>Lille 1</c:v>
                </c:pt>
                <c:pt idx="1">
                  <c:v>Lorraine</c:v>
                </c:pt>
                <c:pt idx="2">
                  <c:v>Valenciennes</c:v>
                </c:pt>
                <c:pt idx="3">
                  <c:v>Liège</c:v>
                </c:pt>
                <c:pt idx="4">
                  <c:v>Lille 3</c:v>
                </c:pt>
              </c:strCache>
            </c:strRef>
          </c:cat>
          <c:val>
            <c:numRef>
              <c:f>Proportions!$B$47:$B$51</c:f>
              <c:numCache>
                <c:formatCode>General</c:formatCode>
                <c:ptCount val="5"/>
                <c:pt idx="0">
                  <c:v>79</c:v>
                </c:pt>
                <c:pt idx="1">
                  <c:v>71</c:v>
                </c:pt>
                <c:pt idx="2">
                  <c:v>63</c:v>
                </c:pt>
                <c:pt idx="3">
                  <c:v>57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Proportions!$C$45:$C$46</c:f>
              <c:strCache>
                <c:ptCount val="1"/>
                <c:pt idx="0">
                  <c:v>Accès restreint Campus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Proportions!$A$47:$A$51</c:f>
              <c:strCache>
                <c:ptCount val="5"/>
                <c:pt idx="0">
                  <c:v>Lille 1</c:v>
                </c:pt>
                <c:pt idx="1">
                  <c:v>Lorraine</c:v>
                </c:pt>
                <c:pt idx="2">
                  <c:v>Valenciennes</c:v>
                </c:pt>
                <c:pt idx="3">
                  <c:v>Liège</c:v>
                </c:pt>
                <c:pt idx="4">
                  <c:v>Lille 3</c:v>
                </c:pt>
              </c:strCache>
            </c:strRef>
          </c:cat>
          <c:val>
            <c:numRef>
              <c:f>Proportions!$C$47:$C$51</c:f>
              <c:numCache>
                <c:formatCode>General</c:formatCode>
                <c:ptCount val="5"/>
                <c:pt idx="0">
                  <c:v>15.5</c:v>
                </c:pt>
                <c:pt idx="1">
                  <c:v>29</c:v>
                </c:pt>
                <c:pt idx="2">
                  <c:v>31</c:v>
                </c:pt>
                <c:pt idx="3">
                  <c:v>33</c:v>
                </c:pt>
              </c:numCache>
            </c:numRef>
          </c:val>
        </c:ser>
        <c:ser>
          <c:idx val="2"/>
          <c:order val="2"/>
          <c:tx>
            <c:strRef>
              <c:f>Proportions!$D$45:$D$46</c:f>
              <c:strCache>
                <c:ptCount val="1"/>
                <c:pt idx="0">
                  <c:v>Accès restreint Embargo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Proportions!$A$47:$A$51</c:f>
              <c:strCache>
                <c:ptCount val="5"/>
                <c:pt idx="0">
                  <c:v>Lille 1</c:v>
                </c:pt>
                <c:pt idx="1">
                  <c:v>Lorraine</c:v>
                </c:pt>
                <c:pt idx="2">
                  <c:v>Valenciennes</c:v>
                </c:pt>
                <c:pt idx="3">
                  <c:v>Liège</c:v>
                </c:pt>
                <c:pt idx="4">
                  <c:v>Lille 3</c:v>
                </c:pt>
              </c:strCache>
            </c:strRef>
          </c:cat>
          <c:val>
            <c:numRef>
              <c:f>Proportions!$D$47:$D$51</c:f>
              <c:numCache>
                <c:formatCode>General</c:formatCode>
                <c:ptCount val="5"/>
                <c:pt idx="0">
                  <c:v>5.5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Proportions!$E$45:$E$46</c:f>
              <c:strCache>
                <c:ptCount val="1"/>
                <c:pt idx="0">
                  <c:v>Accès restreint indéterminé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Proportions!$A$47:$A$51</c:f>
              <c:strCache>
                <c:ptCount val="5"/>
                <c:pt idx="0">
                  <c:v>Lille 1</c:v>
                </c:pt>
                <c:pt idx="1">
                  <c:v>Lorraine</c:v>
                </c:pt>
                <c:pt idx="2">
                  <c:v>Valenciennes</c:v>
                </c:pt>
                <c:pt idx="3">
                  <c:v>Liège</c:v>
                </c:pt>
                <c:pt idx="4">
                  <c:v>Lille 3</c:v>
                </c:pt>
              </c:strCache>
            </c:strRef>
          </c:cat>
          <c:val>
            <c:numRef>
              <c:f>Proportions!$E$47:$E$51</c:f>
              <c:numCache>
                <c:formatCode>General</c:formatCode>
                <c:ptCount val="5"/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438080"/>
        <c:axId val="91452160"/>
        <c:axId val="0"/>
      </c:bar3DChart>
      <c:catAx>
        <c:axId val="9143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1452160"/>
        <c:crosses val="autoZero"/>
        <c:auto val="1"/>
        <c:lblAlgn val="ctr"/>
        <c:lblOffset val="100"/>
        <c:noMultiLvlLbl val="0"/>
      </c:catAx>
      <c:valAx>
        <c:axId val="9145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38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EC187-A516-4DBF-A667-F946FE1D2545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CECCE20E-0511-4FBF-AFCA-4CCF787A9D95}">
      <dgm:prSet custT="1"/>
      <dgm:spPr/>
      <dgm:t>
        <a:bodyPr/>
        <a:lstStyle/>
        <a:p>
          <a:pPr rtl="0"/>
          <a:r>
            <a:rPr lang="fr-FR" sz="2400" dirty="0" smtClean="0"/>
            <a:t>Accès limité au campus</a:t>
          </a:r>
          <a:endParaRPr lang="fr-FR" sz="2400" dirty="0"/>
        </a:p>
      </dgm:t>
    </dgm:pt>
    <dgm:pt modelId="{B354ECAE-8E64-4E18-B8A6-868A6C9A7643}" type="parTrans" cxnId="{48A9A6C2-DFF1-4BB9-A9E5-3F64A026BB1E}">
      <dgm:prSet/>
      <dgm:spPr/>
      <dgm:t>
        <a:bodyPr/>
        <a:lstStyle/>
        <a:p>
          <a:endParaRPr lang="fr-FR"/>
        </a:p>
      </dgm:t>
    </dgm:pt>
    <dgm:pt modelId="{7D34CC51-8CA1-4FD9-8092-A87C897C17EB}" type="sibTrans" cxnId="{48A9A6C2-DFF1-4BB9-A9E5-3F64A026BB1E}">
      <dgm:prSet/>
      <dgm:spPr/>
      <dgm:t>
        <a:bodyPr/>
        <a:lstStyle/>
        <a:p>
          <a:endParaRPr lang="fr-FR"/>
        </a:p>
      </dgm:t>
    </dgm:pt>
    <dgm:pt modelId="{8ABC0631-E705-4812-8F2E-595C6BDB3546}">
      <dgm:prSet custT="1"/>
      <dgm:spPr/>
      <dgm:t>
        <a:bodyPr/>
        <a:lstStyle/>
        <a:p>
          <a:pPr rtl="0"/>
          <a:r>
            <a:rPr lang="fr-FR" sz="1800" dirty="0" smtClean="0"/>
            <a:t>Accès par login et mot de passe</a:t>
          </a:r>
          <a:endParaRPr lang="fr-FR" sz="1800" dirty="0"/>
        </a:p>
      </dgm:t>
    </dgm:pt>
    <dgm:pt modelId="{5CDACB03-2035-4029-8622-0835F74337BC}" type="parTrans" cxnId="{11E37ADE-2622-404F-B3D8-7357882FA332}">
      <dgm:prSet/>
      <dgm:spPr/>
      <dgm:t>
        <a:bodyPr/>
        <a:lstStyle/>
        <a:p>
          <a:endParaRPr lang="fr-FR"/>
        </a:p>
      </dgm:t>
    </dgm:pt>
    <dgm:pt modelId="{889B9284-50D3-43D0-9870-78B58F377F18}" type="sibTrans" cxnId="{11E37ADE-2622-404F-B3D8-7357882FA332}">
      <dgm:prSet/>
      <dgm:spPr/>
      <dgm:t>
        <a:bodyPr/>
        <a:lstStyle/>
        <a:p>
          <a:endParaRPr lang="fr-FR"/>
        </a:p>
      </dgm:t>
    </dgm:pt>
    <dgm:pt modelId="{848259EF-244C-48F2-9E44-C7FA00879D11}">
      <dgm:prSet custT="1"/>
      <dgm:spPr/>
      <dgm:t>
        <a:bodyPr/>
        <a:lstStyle/>
        <a:p>
          <a:pPr rtl="0"/>
          <a:r>
            <a:rPr lang="fr-FR" sz="2400" dirty="0" smtClean="0"/>
            <a:t>Embargo</a:t>
          </a:r>
          <a:endParaRPr lang="fr-FR" sz="2400" dirty="0"/>
        </a:p>
      </dgm:t>
    </dgm:pt>
    <dgm:pt modelId="{40E5C11D-45A9-498E-9F56-66F908B100AA}" type="parTrans" cxnId="{5A140B75-A195-44AC-8BF7-980CF25B61BC}">
      <dgm:prSet/>
      <dgm:spPr/>
      <dgm:t>
        <a:bodyPr/>
        <a:lstStyle/>
        <a:p>
          <a:endParaRPr lang="fr-FR"/>
        </a:p>
      </dgm:t>
    </dgm:pt>
    <dgm:pt modelId="{758E3755-74FC-4A68-AE7D-ECC48CABD21C}" type="sibTrans" cxnId="{5A140B75-A195-44AC-8BF7-980CF25B61BC}">
      <dgm:prSet/>
      <dgm:spPr/>
      <dgm:t>
        <a:bodyPr/>
        <a:lstStyle/>
        <a:p>
          <a:endParaRPr lang="fr-FR"/>
        </a:p>
      </dgm:t>
    </dgm:pt>
    <dgm:pt modelId="{667C60D9-64DC-4C4A-BF0C-8CDF08FE8A64}">
      <dgm:prSet custT="1"/>
      <dgm:spPr/>
      <dgm:t>
        <a:bodyPr/>
        <a:lstStyle/>
        <a:p>
          <a:pPr rtl="0"/>
          <a:r>
            <a:rPr lang="fr-FR" sz="2400" dirty="0" smtClean="0"/>
            <a:t>Pas d’accès</a:t>
          </a:r>
          <a:endParaRPr lang="fr-FR" sz="2400" dirty="0"/>
        </a:p>
      </dgm:t>
    </dgm:pt>
    <dgm:pt modelId="{EEFCAFFA-A6B2-4558-A2EA-1BADDB5E7D4C}" type="parTrans" cxnId="{F7A6B456-5A4C-4C27-B5C7-0340C8434745}">
      <dgm:prSet/>
      <dgm:spPr/>
      <dgm:t>
        <a:bodyPr/>
        <a:lstStyle/>
        <a:p>
          <a:endParaRPr lang="fr-FR"/>
        </a:p>
      </dgm:t>
    </dgm:pt>
    <dgm:pt modelId="{29859914-1B0B-4652-86DF-0D7721E8D135}" type="sibTrans" cxnId="{F7A6B456-5A4C-4C27-B5C7-0340C8434745}">
      <dgm:prSet/>
      <dgm:spPr/>
      <dgm:t>
        <a:bodyPr/>
        <a:lstStyle/>
        <a:p>
          <a:endParaRPr lang="fr-FR"/>
        </a:p>
      </dgm:t>
    </dgm:pt>
    <dgm:pt modelId="{72BBC751-04DB-4B85-A3A1-E51B76E91E69}">
      <dgm:prSet custT="1"/>
      <dgm:spPr/>
      <dgm:t>
        <a:bodyPr/>
        <a:lstStyle/>
        <a:p>
          <a:pPr rtl="0"/>
          <a:r>
            <a:rPr lang="fr-FR" sz="1800" dirty="0" smtClean="0"/>
            <a:t>Sur site ou hors site</a:t>
          </a:r>
          <a:endParaRPr lang="fr-FR" sz="1800" dirty="0"/>
        </a:p>
      </dgm:t>
    </dgm:pt>
    <dgm:pt modelId="{FC0AEA81-4DFE-4A17-BABB-37B43C83211F}" type="parTrans" cxnId="{B8222B42-3C6F-4D51-9B1F-D3BE62191361}">
      <dgm:prSet/>
      <dgm:spPr/>
      <dgm:t>
        <a:bodyPr/>
        <a:lstStyle/>
        <a:p>
          <a:endParaRPr lang="fr-FR"/>
        </a:p>
      </dgm:t>
    </dgm:pt>
    <dgm:pt modelId="{10DE9954-B88C-4263-A904-A7FFADB1585A}" type="sibTrans" cxnId="{B8222B42-3C6F-4D51-9B1F-D3BE62191361}">
      <dgm:prSet/>
      <dgm:spPr/>
      <dgm:t>
        <a:bodyPr/>
        <a:lstStyle/>
        <a:p>
          <a:endParaRPr lang="fr-FR"/>
        </a:p>
      </dgm:t>
    </dgm:pt>
    <dgm:pt modelId="{D11FFB67-9FA5-40A8-A2B5-3F4A3C1664DB}">
      <dgm:prSet custT="1"/>
      <dgm:spPr/>
      <dgm:t>
        <a:bodyPr/>
        <a:lstStyle/>
        <a:p>
          <a:pPr rtl="0"/>
          <a:r>
            <a:rPr lang="fr-FR" sz="1800" dirty="0" smtClean="0"/>
            <a:t>Option par défaut pour la rétro-numérisation</a:t>
          </a:r>
          <a:endParaRPr lang="fr-FR" sz="1800" dirty="0"/>
        </a:p>
      </dgm:t>
    </dgm:pt>
    <dgm:pt modelId="{50A4B941-A006-4B81-9EF4-60F26A956E28}" type="parTrans" cxnId="{84386A69-AF65-4D46-9776-05F6F2BB74CF}">
      <dgm:prSet/>
      <dgm:spPr/>
      <dgm:t>
        <a:bodyPr/>
        <a:lstStyle/>
        <a:p>
          <a:endParaRPr lang="fr-FR"/>
        </a:p>
      </dgm:t>
    </dgm:pt>
    <dgm:pt modelId="{1246A315-8E61-4E72-8099-D65B1321CD37}" type="sibTrans" cxnId="{84386A69-AF65-4D46-9776-05F6F2BB74CF}">
      <dgm:prSet/>
      <dgm:spPr/>
      <dgm:t>
        <a:bodyPr/>
        <a:lstStyle/>
        <a:p>
          <a:endParaRPr lang="fr-FR"/>
        </a:p>
      </dgm:t>
    </dgm:pt>
    <dgm:pt modelId="{D6355FC4-D354-46FC-803E-998DC43F1CAC}">
      <dgm:prSet custT="1"/>
      <dgm:spPr/>
      <dgm:t>
        <a:bodyPr/>
        <a:lstStyle/>
        <a:p>
          <a:pPr rtl="0"/>
          <a:r>
            <a:rPr lang="fr-FR" sz="1800" dirty="0" smtClean="0"/>
            <a:t>Accès retardé</a:t>
          </a:r>
          <a:endParaRPr lang="fr-FR" sz="1800" dirty="0"/>
        </a:p>
      </dgm:t>
    </dgm:pt>
    <dgm:pt modelId="{B83684E5-E48A-4593-944E-AAB0C98397D0}" type="parTrans" cxnId="{1439CA9B-1C30-47F0-9D5A-013112DAB194}">
      <dgm:prSet/>
      <dgm:spPr/>
      <dgm:t>
        <a:bodyPr/>
        <a:lstStyle/>
        <a:p>
          <a:endParaRPr lang="fr-FR"/>
        </a:p>
      </dgm:t>
    </dgm:pt>
    <dgm:pt modelId="{D1E6AB25-E512-41E4-9241-C24FC0B14E85}" type="sibTrans" cxnId="{1439CA9B-1C30-47F0-9D5A-013112DAB194}">
      <dgm:prSet/>
      <dgm:spPr/>
      <dgm:t>
        <a:bodyPr/>
        <a:lstStyle/>
        <a:p>
          <a:endParaRPr lang="fr-FR"/>
        </a:p>
      </dgm:t>
    </dgm:pt>
    <dgm:pt modelId="{9D762623-9A34-4D6C-B101-E85AF6F90F0A}">
      <dgm:prSet custT="1"/>
      <dgm:spPr/>
      <dgm:t>
        <a:bodyPr/>
        <a:lstStyle/>
        <a:p>
          <a:pPr rtl="0"/>
          <a:r>
            <a:rPr lang="fr-FR" sz="1800" dirty="0" smtClean="0"/>
            <a:t>Délai prédéfini selon différentes périodes</a:t>
          </a:r>
          <a:endParaRPr lang="fr-FR" sz="1800" dirty="0"/>
        </a:p>
      </dgm:t>
    </dgm:pt>
    <dgm:pt modelId="{27ADF380-16DA-41D2-A665-A6A6C3A86C72}" type="parTrans" cxnId="{EDBC45F0-DB91-457E-A126-F5032E5D9F21}">
      <dgm:prSet/>
      <dgm:spPr/>
      <dgm:t>
        <a:bodyPr/>
        <a:lstStyle/>
        <a:p>
          <a:endParaRPr lang="fr-FR"/>
        </a:p>
      </dgm:t>
    </dgm:pt>
    <dgm:pt modelId="{66B4880F-6B33-49BD-BF30-198BC7254A5A}" type="sibTrans" cxnId="{EDBC45F0-DB91-457E-A126-F5032E5D9F21}">
      <dgm:prSet/>
      <dgm:spPr/>
      <dgm:t>
        <a:bodyPr/>
        <a:lstStyle/>
        <a:p>
          <a:endParaRPr lang="fr-FR"/>
        </a:p>
      </dgm:t>
    </dgm:pt>
    <dgm:pt modelId="{0CB86356-3CB7-4DFB-8A10-58115EF45D9E}">
      <dgm:prSet custT="1"/>
      <dgm:spPr/>
      <dgm:t>
        <a:bodyPr/>
        <a:lstStyle/>
        <a:p>
          <a:pPr rtl="0"/>
          <a:r>
            <a:rPr lang="fr-FR" sz="1800" dirty="0" smtClean="0"/>
            <a:t>Décision commune entre l’auteur et le directeur de thèse</a:t>
          </a:r>
          <a:endParaRPr lang="fr-FR" sz="1800" dirty="0"/>
        </a:p>
      </dgm:t>
    </dgm:pt>
    <dgm:pt modelId="{592E6ED8-0AC4-4221-A319-5909D9EB40DE}" type="parTrans" cxnId="{25A81A03-9198-4D86-B548-D828597B0682}">
      <dgm:prSet/>
      <dgm:spPr/>
      <dgm:t>
        <a:bodyPr/>
        <a:lstStyle/>
        <a:p>
          <a:endParaRPr lang="fr-FR"/>
        </a:p>
      </dgm:t>
    </dgm:pt>
    <dgm:pt modelId="{68D59962-610E-466B-A84D-CDA32E2D7AA4}" type="sibTrans" cxnId="{25A81A03-9198-4D86-B548-D828597B0682}">
      <dgm:prSet/>
      <dgm:spPr/>
      <dgm:t>
        <a:bodyPr/>
        <a:lstStyle/>
        <a:p>
          <a:endParaRPr lang="fr-FR"/>
        </a:p>
      </dgm:t>
    </dgm:pt>
    <dgm:pt modelId="{BF14528D-A2E3-48BB-B55F-78346958B398}">
      <dgm:prSet custT="1"/>
      <dgm:spPr/>
      <dgm:t>
        <a:bodyPr/>
        <a:lstStyle/>
        <a:p>
          <a:pPr rtl="0"/>
          <a:r>
            <a:rPr lang="fr-FR" sz="1800" dirty="0" smtClean="0"/>
            <a:t>Inaccessible</a:t>
          </a:r>
          <a:endParaRPr lang="fr-FR" sz="1800" dirty="0"/>
        </a:p>
      </dgm:t>
    </dgm:pt>
    <dgm:pt modelId="{796A3EE3-9511-4B19-96FF-BC2EC43DB1E8}" type="parTrans" cxnId="{D783FF0A-2904-4A89-A180-01A8C2416DF8}">
      <dgm:prSet/>
      <dgm:spPr/>
      <dgm:t>
        <a:bodyPr/>
        <a:lstStyle/>
        <a:p>
          <a:endParaRPr lang="fr-FR"/>
        </a:p>
      </dgm:t>
    </dgm:pt>
    <dgm:pt modelId="{DC760E09-8642-4CBC-9BA1-020673917FE4}" type="sibTrans" cxnId="{D783FF0A-2904-4A89-A180-01A8C2416DF8}">
      <dgm:prSet/>
      <dgm:spPr/>
      <dgm:t>
        <a:bodyPr/>
        <a:lstStyle/>
        <a:p>
          <a:endParaRPr lang="fr-FR"/>
        </a:p>
      </dgm:t>
    </dgm:pt>
    <dgm:pt modelId="{865EE225-D57C-4EE2-9565-D7D70FF8C999}">
      <dgm:prSet custT="1"/>
      <dgm:spPr/>
      <dgm:t>
        <a:bodyPr/>
        <a:lstStyle/>
        <a:p>
          <a:pPr rtl="0"/>
          <a:r>
            <a:rPr lang="fr-FR" sz="1800" dirty="0" smtClean="0"/>
            <a:t>Métadonnées sans texte intégral</a:t>
          </a:r>
          <a:endParaRPr lang="fr-FR" sz="1800" dirty="0"/>
        </a:p>
      </dgm:t>
    </dgm:pt>
    <dgm:pt modelId="{1595558F-41F9-4571-A47F-0F1186337573}" type="parTrans" cxnId="{C355B626-4D91-4124-A4D5-E810AA71A83D}">
      <dgm:prSet/>
      <dgm:spPr/>
      <dgm:t>
        <a:bodyPr/>
        <a:lstStyle/>
        <a:p>
          <a:endParaRPr lang="fr-FR"/>
        </a:p>
      </dgm:t>
    </dgm:pt>
    <dgm:pt modelId="{DDBA6C43-573E-40C0-8E80-612259D7024F}" type="sibTrans" cxnId="{C355B626-4D91-4124-A4D5-E810AA71A83D}">
      <dgm:prSet/>
      <dgm:spPr/>
      <dgm:t>
        <a:bodyPr/>
        <a:lstStyle/>
        <a:p>
          <a:endParaRPr lang="fr-FR"/>
        </a:p>
      </dgm:t>
    </dgm:pt>
    <dgm:pt modelId="{086856CA-9A27-45C2-BD9C-2FE11DD0C3AF}" type="pres">
      <dgm:prSet presAssocID="{960EC187-A516-4DBF-A667-F946FE1D25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D9EC0C-0124-49BF-8FCE-ABA2AB922BB9}" type="pres">
      <dgm:prSet presAssocID="{CECCE20E-0511-4FBF-AFCA-4CCF787A9D95}" presName="composite" presStyleCnt="0"/>
      <dgm:spPr/>
    </dgm:pt>
    <dgm:pt modelId="{DE6056B3-B893-47CB-8986-949B6D01656C}" type="pres">
      <dgm:prSet presAssocID="{CECCE20E-0511-4FBF-AFCA-4CCF787A9D9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197888-5A98-4CB1-8975-59A903ADA41B}" type="pres">
      <dgm:prSet presAssocID="{CECCE20E-0511-4FBF-AFCA-4CCF787A9D95}" presName="txShp" presStyleLbl="node1" presStyleIdx="0" presStyleCnt="3" custScaleY="1112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3902B-08A5-4E03-9F2B-81D3976E197D}" type="pres">
      <dgm:prSet presAssocID="{7D34CC51-8CA1-4FD9-8092-A87C897C17EB}" presName="spacing" presStyleCnt="0"/>
      <dgm:spPr/>
    </dgm:pt>
    <dgm:pt modelId="{B439E777-0492-456A-894E-952D302B5752}" type="pres">
      <dgm:prSet presAssocID="{848259EF-244C-48F2-9E44-C7FA00879D11}" presName="composite" presStyleCnt="0"/>
      <dgm:spPr/>
    </dgm:pt>
    <dgm:pt modelId="{F5063AB1-DE87-4CE5-A2A4-C194E409D64A}" type="pres">
      <dgm:prSet presAssocID="{848259EF-244C-48F2-9E44-C7FA00879D1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DEEA3B4-B720-47D8-B0B4-FEF15F7FFA0D}" type="pres">
      <dgm:prSet presAssocID="{848259EF-244C-48F2-9E44-C7FA00879D11}" presName="txShp" presStyleLbl="node1" presStyleIdx="1" presStyleCnt="3" custScaleY="127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79D0B8-F579-4769-8CCA-864B73DF23F8}" type="pres">
      <dgm:prSet presAssocID="{758E3755-74FC-4A68-AE7D-ECC48CABD21C}" presName="spacing" presStyleCnt="0"/>
      <dgm:spPr/>
    </dgm:pt>
    <dgm:pt modelId="{C572E28E-B673-4039-AA9E-7465957E374F}" type="pres">
      <dgm:prSet presAssocID="{667C60D9-64DC-4C4A-BF0C-8CDF08FE8A64}" presName="composite" presStyleCnt="0"/>
      <dgm:spPr/>
    </dgm:pt>
    <dgm:pt modelId="{C209685A-5EF2-4104-A421-8E68FE5A54A3}" type="pres">
      <dgm:prSet presAssocID="{667C60D9-64DC-4C4A-BF0C-8CDF08FE8A6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4CA156-3C29-433A-BB20-F82EA4DCFC5A}" type="pres">
      <dgm:prSet presAssocID="{667C60D9-64DC-4C4A-BF0C-8CDF08FE8A6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55B626-4D91-4124-A4D5-E810AA71A83D}" srcId="{667C60D9-64DC-4C4A-BF0C-8CDF08FE8A64}" destId="{865EE225-D57C-4EE2-9565-D7D70FF8C999}" srcOrd="1" destOrd="0" parTransId="{1595558F-41F9-4571-A47F-0F1186337573}" sibTransId="{DDBA6C43-573E-40C0-8E80-612259D7024F}"/>
    <dgm:cxn modelId="{B4579F7B-0031-43DE-AB20-1F3EA14A3728}" type="presOf" srcId="{960EC187-A516-4DBF-A667-F946FE1D2545}" destId="{086856CA-9A27-45C2-BD9C-2FE11DD0C3AF}" srcOrd="0" destOrd="0" presId="urn:microsoft.com/office/officeart/2005/8/layout/vList3"/>
    <dgm:cxn modelId="{2BDD18F2-3CC4-4247-B679-10BED5186791}" type="presOf" srcId="{D11FFB67-9FA5-40A8-A2B5-3F4A3C1664DB}" destId="{9C197888-5A98-4CB1-8975-59A903ADA41B}" srcOrd="0" destOrd="3" presId="urn:microsoft.com/office/officeart/2005/8/layout/vList3"/>
    <dgm:cxn modelId="{F7A6B456-5A4C-4C27-B5C7-0340C8434745}" srcId="{960EC187-A516-4DBF-A667-F946FE1D2545}" destId="{667C60D9-64DC-4C4A-BF0C-8CDF08FE8A64}" srcOrd="2" destOrd="0" parTransId="{EEFCAFFA-A6B2-4558-A2EA-1BADDB5E7D4C}" sibTransId="{29859914-1B0B-4652-86DF-0D7721E8D135}"/>
    <dgm:cxn modelId="{48A9A6C2-DFF1-4BB9-A9E5-3F64A026BB1E}" srcId="{960EC187-A516-4DBF-A667-F946FE1D2545}" destId="{CECCE20E-0511-4FBF-AFCA-4CCF787A9D95}" srcOrd="0" destOrd="0" parTransId="{B354ECAE-8E64-4E18-B8A6-868A6C9A7643}" sibTransId="{7D34CC51-8CA1-4FD9-8092-A87C897C17EB}"/>
    <dgm:cxn modelId="{84386A69-AF65-4D46-9776-05F6F2BB74CF}" srcId="{CECCE20E-0511-4FBF-AFCA-4CCF787A9D95}" destId="{D11FFB67-9FA5-40A8-A2B5-3F4A3C1664DB}" srcOrd="2" destOrd="0" parTransId="{50A4B941-A006-4B81-9EF4-60F26A956E28}" sibTransId="{1246A315-8E61-4E72-8099-D65B1321CD37}"/>
    <dgm:cxn modelId="{8BC51C2F-0BDC-4B8E-8163-CDBC74DE419E}" type="presOf" srcId="{D6355FC4-D354-46FC-803E-998DC43F1CAC}" destId="{7DEEA3B4-B720-47D8-B0B4-FEF15F7FFA0D}" srcOrd="0" destOrd="1" presId="urn:microsoft.com/office/officeart/2005/8/layout/vList3"/>
    <dgm:cxn modelId="{3B963D86-2EA8-4F14-9878-70F0408D334C}" type="presOf" srcId="{8ABC0631-E705-4812-8F2E-595C6BDB3546}" destId="{9C197888-5A98-4CB1-8975-59A903ADA41B}" srcOrd="0" destOrd="1" presId="urn:microsoft.com/office/officeart/2005/8/layout/vList3"/>
    <dgm:cxn modelId="{4588986E-7268-4C72-A735-6666E473A663}" type="presOf" srcId="{667C60D9-64DC-4C4A-BF0C-8CDF08FE8A64}" destId="{C04CA156-3C29-433A-BB20-F82EA4DCFC5A}" srcOrd="0" destOrd="0" presId="urn:microsoft.com/office/officeart/2005/8/layout/vList3"/>
    <dgm:cxn modelId="{5A140B75-A195-44AC-8BF7-980CF25B61BC}" srcId="{960EC187-A516-4DBF-A667-F946FE1D2545}" destId="{848259EF-244C-48F2-9E44-C7FA00879D11}" srcOrd="1" destOrd="0" parTransId="{40E5C11D-45A9-498E-9F56-66F908B100AA}" sibTransId="{758E3755-74FC-4A68-AE7D-ECC48CABD21C}"/>
    <dgm:cxn modelId="{E21679D7-4DFE-44B0-A102-43A98188245A}" type="presOf" srcId="{9D762623-9A34-4D6C-B101-E85AF6F90F0A}" destId="{7DEEA3B4-B720-47D8-B0B4-FEF15F7FFA0D}" srcOrd="0" destOrd="2" presId="urn:microsoft.com/office/officeart/2005/8/layout/vList3"/>
    <dgm:cxn modelId="{9F8FC880-BD8D-405E-A0CA-A1F3F8550B6D}" type="presOf" srcId="{72BBC751-04DB-4B85-A3A1-E51B76E91E69}" destId="{9C197888-5A98-4CB1-8975-59A903ADA41B}" srcOrd="0" destOrd="2" presId="urn:microsoft.com/office/officeart/2005/8/layout/vList3"/>
    <dgm:cxn modelId="{F0450EB8-5BDE-4572-8B41-62C545A27570}" type="presOf" srcId="{BF14528D-A2E3-48BB-B55F-78346958B398}" destId="{C04CA156-3C29-433A-BB20-F82EA4DCFC5A}" srcOrd="0" destOrd="1" presId="urn:microsoft.com/office/officeart/2005/8/layout/vList3"/>
    <dgm:cxn modelId="{11E37ADE-2622-404F-B3D8-7357882FA332}" srcId="{CECCE20E-0511-4FBF-AFCA-4CCF787A9D95}" destId="{8ABC0631-E705-4812-8F2E-595C6BDB3546}" srcOrd="0" destOrd="0" parTransId="{5CDACB03-2035-4029-8622-0835F74337BC}" sibTransId="{889B9284-50D3-43D0-9870-78B58F377F18}"/>
    <dgm:cxn modelId="{B8222B42-3C6F-4D51-9B1F-D3BE62191361}" srcId="{CECCE20E-0511-4FBF-AFCA-4CCF787A9D95}" destId="{72BBC751-04DB-4B85-A3A1-E51B76E91E69}" srcOrd="1" destOrd="0" parTransId="{FC0AEA81-4DFE-4A17-BABB-37B43C83211F}" sibTransId="{10DE9954-B88C-4263-A904-A7FFADB1585A}"/>
    <dgm:cxn modelId="{D783FF0A-2904-4A89-A180-01A8C2416DF8}" srcId="{667C60D9-64DC-4C4A-BF0C-8CDF08FE8A64}" destId="{BF14528D-A2E3-48BB-B55F-78346958B398}" srcOrd="0" destOrd="0" parTransId="{796A3EE3-9511-4B19-96FF-BC2EC43DB1E8}" sibTransId="{DC760E09-8642-4CBC-9BA1-020673917FE4}"/>
    <dgm:cxn modelId="{A2B1FB53-7040-4762-8DDC-9BD45C2A50ED}" type="presOf" srcId="{CECCE20E-0511-4FBF-AFCA-4CCF787A9D95}" destId="{9C197888-5A98-4CB1-8975-59A903ADA41B}" srcOrd="0" destOrd="0" presId="urn:microsoft.com/office/officeart/2005/8/layout/vList3"/>
    <dgm:cxn modelId="{25A81A03-9198-4D86-B548-D828597B0682}" srcId="{848259EF-244C-48F2-9E44-C7FA00879D11}" destId="{0CB86356-3CB7-4DFB-8A10-58115EF45D9E}" srcOrd="2" destOrd="0" parTransId="{592E6ED8-0AC4-4221-A319-5909D9EB40DE}" sibTransId="{68D59962-610E-466B-A84D-CDA32E2D7AA4}"/>
    <dgm:cxn modelId="{7A98945B-9A54-4AFB-BB0C-8DD1E1A154D9}" type="presOf" srcId="{848259EF-244C-48F2-9E44-C7FA00879D11}" destId="{7DEEA3B4-B720-47D8-B0B4-FEF15F7FFA0D}" srcOrd="0" destOrd="0" presId="urn:microsoft.com/office/officeart/2005/8/layout/vList3"/>
    <dgm:cxn modelId="{EDBC45F0-DB91-457E-A126-F5032E5D9F21}" srcId="{848259EF-244C-48F2-9E44-C7FA00879D11}" destId="{9D762623-9A34-4D6C-B101-E85AF6F90F0A}" srcOrd="1" destOrd="0" parTransId="{27ADF380-16DA-41D2-A665-A6A6C3A86C72}" sibTransId="{66B4880F-6B33-49BD-BF30-198BC7254A5A}"/>
    <dgm:cxn modelId="{1439CA9B-1C30-47F0-9D5A-013112DAB194}" srcId="{848259EF-244C-48F2-9E44-C7FA00879D11}" destId="{D6355FC4-D354-46FC-803E-998DC43F1CAC}" srcOrd="0" destOrd="0" parTransId="{B83684E5-E48A-4593-944E-AAB0C98397D0}" sibTransId="{D1E6AB25-E512-41E4-9241-C24FC0B14E85}"/>
    <dgm:cxn modelId="{3B439AA3-0523-4EDB-B2DD-01B3608DF3EB}" type="presOf" srcId="{0CB86356-3CB7-4DFB-8A10-58115EF45D9E}" destId="{7DEEA3B4-B720-47D8-B0B4-FEF15F7FFA0D}" srcOrd="0" destOrd="3" presId="urn:microsoft.com/office/officeart/2005/8/layout/vList3"/>
    <dgm:cxn modelId="{AB801D5F-28EA-4537-B3B5-9D1B9500AAD0}" type="presOf" srcId="{865EE225-D57C-4EE2-9565-D7D70FF8C999}" destId="{C04CA156-3C29-433A-BB20-F82EA4DCFC5A}" srcOrd="0" destOrd="2" presId="urn:microsoft.com/office/officeart/2005/8/layout/vList3"/>
    <dgm:cxn modelId="{D76F26DD-A407-4E0D-90FF-EEE95492683B}" type="presParOf" srcId="{086856CA-9A27-45C2-BD9C-2FE11DD0C3AF}" destId="{FAD9EC0C-0124-49BF-8FCE-ABA2AB922BB9}" srcOrd="0" destOrd="0" presId="urn:microsoft.com/office/officeart/2005/8/layout/vList3"/>
    <dgm:cxn modelId="{0EA5A0F5-0C74-41DC-9095-698148A11EFC}" type="presParOf" srcId="{FAD9EC0C-0124-49BF-8FCE-ABA2AB922BB9}" destId="{DE6056B3-B893-47CB-8986-949B6D01656C}" srcOrd="0" destOrd="0" presId="urn:microsoft.com/office/officeart/2005/8/layout/vList3"/>
    <dgm:cxn modelId="{956894A4-F68B-42BE-B07B-AB89B81D9D05}" type="presParOf" srcId="{FAD9EC0C-0124-49BF-8FCE-ABA2AB922BB9}" destId="{9C197888-5A98-4CB1-8975-59A903ADA41B}" srcOrd="1" destOrd="0" presId="urn:microsoft.com/office/officeart/2005/8/layout/vList3"/>
    <dgm:cxn modelId="{50889829-5EFB-48D5-9D88-1DA305DDE5EA}" type="presParOf" srcId="{086856CA-9A27-45C2-BD9C-2FE11DD0C3AF}" destId="{3AE3902B-08A5-4E03-9F2B-81D3976E197D}" srcOrd="1" destOrd="0" presId="urn:microsoft.com/office/officeart/2005/8/layout/vList3"/>
    <dgm:cxn modelId="{B78D7076-F1D6-4F3C-B77A-ADF7492D871A}" type="presParOf" srcId="{086856CA-9A27-45C2-BD9C-2FE11DD0C3AF}" destId="{B439E777-0492-456A-894E-952D302B5752}" srcOrd="2" destOrd="0" presId="urn:microsoft.com/office/officeart/2005/8/layout/vList3"/>
    <dgm:cxn modelId="{0C516BFC-31C4-4FA2-8868-5954C45FC980}" type="presParOf" srcId="{B439E777-0492-456A-894E-952D302B5752}" destId="{F5063AB1-DE87-4CE5-A2A4-C194E409D64A}" srcOrd="0" destOrd="0" presId="urn:microsoft.com/office/officeart/2005/8/layout/vList3"/>
    <dgm:cxn modelId="{BFC2888B-199B-4337-8BBE-28B6A837DB41}" type="presParOf" srcId="{B439E777-0492-456A-894E-952D302B5752}" destId="{7DEEA3B4-B720-47D8-B0B4-FEF15F7FFA0D}" srcOrd="1" destOrd="0" presId="urn:microsoft.com/office/officeart/2005/8/layout/vList3"/>
    <dgm:cxn modelId="{5EBFBC3C-A7C8-460B-B595-B47D752C4D10}" type="presParOf" srcId="{086856CA-9A27-45C2-BD9C-2FE11DD0C3AF}" destId="{1679D0B8-F579-4769-8CCA-864B73DF23F8}" srcOrd="3" destOrd="0" presId="urn:microsoft.com/office/officeart/2005/8/layout/vList3"/>
    <dgm:cxn modelId="{97CB00AA-A234-416E-9361-BD850D449DFF}" type="presParOf" srcId="{086856CA-9A27-45C2-BD9C-2FE11DD0C3AF}" destId="{C572E28E-B673-4039-AA9E-7465957E374F}" srcOrd="4" destOrd="0" presId="urn:microsoft.com/office/officeart/2005/8/layout/vList3"/>
    <dgm:cxn modelId="{BD2E9878-4DCA-4600-9BA9-6D78AADB42A1}" type="presParOf" srcId="{C572E28E-B673-4039-AA9E-7465957E374F}" destId="{C209685A-5EF2-4104-A421-8E68FE5A54A3}" srcOrd="0" destOrd="0" presId="urn:microsoft.com/office/officeart/2005/8/layout/vList3"/>
    <dgm:cxn modelId="{0419BE68-A516-48C2-9A07-357352462E33}" type="presParOf" srcId="{C572E28E-B673-4039-AA9E-7465957E374F}" destId="{C04CA156-3C29-433A-BB20-F82EA4DCFC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49DC73-5346-4C8C-9900-6C59FF2BB742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D7E2E39E-92AE-45E0-A069-3D43D0DBC3CF}">
      <dgm:prSet/>
      <dgm:spPr/>
      <dgm:t>
        <a:bodyPr/>
        <a:lstStyle/>
        <a:p>
          <a:pPr rtl="0"/>
          <a:r>
            <a:rPr lang="fr-FR" dirty="0" smtClean="0"/>
            <a:t>Liberté individuelle de l’auteur de protéger son œuvre de l’esprit</a:t>
          </a:r>
          <a:endParaRPr lang="fr-FR" dirty="0"/>
        </a:p>
      </dgm:t>
    </dgm:pt>
    <dgm:pt modelId="{EE6EF35F-94EB-4450-865D-7BA750BDC0DB}" type="parTrans" cxnId="{240E54B6-AD1B-47C8-B3E2-92A347287DF1}">
      <dgm:prSet/>
      <dgm:spPr/>
      <dgm:t>
        <a:bodyPr/>
        <a:lstStyle/>
        <a:p>
          <a:endParaRPr lang="fr-FR"/>
        </a:p>
      </dgm:t>
    </dgm:pt>
    <dgm:pt modelId="{3B10079D-D88F-45CB-90AB-11206DDC6037}" type="sibTrans" cxnId="{240E54B6-AD1B-47C8-B3E2-92A347287DF1}">
      <dgm:prSet/>
      <dgm:spPr/>
      <dgm:t>
        <a:bodyPr/>
        <a:lstStyle/>
        <a:p>
          <a:endParaRPr lang="fr-FR"/>
        </a:p>
      </dgm:t>
    </dgm:pt>
    <dgm:pt modelId="{E20164DA-F35C-42D0-A528-E44B14819710}">
      <dgm:prSet/>
      <dgm:spPr/>
      <dgm:t>
        <a:bodyPr/>
        <a:lstStyle/>
        <a:p>
          <a:pPr rtl="0"/>
          <a:r>
            <a:rPr lang="fr-FR" dirty="0" smtClean="0"/>
            <a:t>Volonté de l’auteur de préserver ses intérêts légitimes en cas de publication ultérieure </a:t>
          </a:r>
          <a:endParaRPr lang="fr-FR" dirty="0"/>
        </a:p>
      </dgm:t>
    </dgm:pt>
    <dgm:pt modelId="{2D5EBD1E-7392-42F7-B3C4-74295446869F}" type="parTrans" cxnId="{0A47147A-538A-4A76-AB8C-AC2A5B73D7FE}">
      <dgm:prSet/>
      <dgm:spPr/>
      <dgm:t>
        <a:bodyPr/>
        <a:lstStyle/>
        <a:p>
          <a:endParaRPr lang="fr-FR"/>
        </a:p>
      </dgm:t>
    </dgm:pt>
    <dgm:pt modelId="{84403E61-1293-4860-99D5-4444B5E7AA18}" type="sibTrans" cxnId="{0A47147A-538A-4A76-AB8C-AC2A5B73D7FE}">
      <dgm:prSet/>
      <dgm:spPr/>
      <dgm:t>
        <a:bodyPr/>
        <a:lstStyle/>
        <a:p>
          <a:endParaRPr lang="fr-FR"/>
        </a:p>
      </dgm:t>
    </dgm:pt>
    <dgm:pt modelId="{E1C93A09-022B-480E-B4B4-FCAF48B08564}">
      <dgm:prSet/>
      <dgm:spPr/>
      <dgm:t>
        <a:bodyPr/>
        <a:lstStyle/>
        <a:p>
          <a:pPr rtl="0"/>
          <a:r>
            <a:rPr lang="fr-FR" dirty="0" smtClean="0"/>
            <a:t>Protection de données sensibles</a:t>
          </a:r>
          <a:endParaRPr lang="fr-FR" dirty="0"/>
        </a:p>
      </dgm:t>
    </dgm:pt>
    <dgm:pt modelId="{08A1CAD9-5D7D-4466-81F8-10FABC0F8E6C}" type="parTrans" cxnId="{7AA757C6-0391-4404-9B68-893C75812DD8}">
      <dgm:prSet/>
      <dgm:spPr/>
    </dgm:pt>
    <dgm:pt modelId="{D0A79688-240E-427C-BA8A-662C710CD2E5}" type="sibTrans" cxnId="{7AA757C6-0391-4404-9B68-893C75812DD8}">
      <dgm:prSet/>
      <dgm:spPr/>
    </dgm:pt>
    <dgm:pt modelId="{B4877DED-56DF-411D-B19D-DAC7F133163A}">
      <dgm:prSet/>
      <dgm:spPr/>
      <dgm:t>
        <a:bodyPr/>
        <a:lstStyle/>
        <a:p>
          <a:pPr rtl="0"/>
          <a:r>
            <a:rPr lang="fr-FR" dirty="0" smtClean="0"/>
            <a:t>Travaux de recherche liés à un financement</a:t>
          </a:r>
          <a:endParaRPr lang="fr-FR" dirty="0"/>
        </a:p>
      </dgm:t>
    </dgm:pt>
    <dgm:pt modelId="{6529148C-C011-4EC4-8C5C-DD3B782FB751}" type="parTrans" cxnId="{7C9386C5-32A3-4B24-9AE6-885157CECCE9}">
      <dgm:prSet/>
      <dgm:spPr/>
    </dgm:pt>
    <dgm:pt modelId="{75ADED00-FAE9-4746-AF5B-94E27B27F731}" type="sibTrans" cxnId="{7C9386C5-32A3-4B24-9AE6-885157CECCE9}">
      <dgm:prSet/>
      <dgm:spPr/>
    </dgm:pt>
    <dgm:pt modelId="{24334F68-E618-4F8E-AD8C-62BB942D9A31}" type="pres">
      <dgm:prSet presAssocID="{9B49DC73-5346-4C8C-9900-6C59FF2BB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7494B0-115F-46C6-B7CF-E44B4961B6A8}" type="pres">
      <dgm:prSet presAssocID="{D7E2E39E-92AE-45E0-A069-3D43D0DBC3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F0E942-2816-4E63-94E5-CFBB70449CC1}" type="pres">
      <dgm:prSet presAssocID="{3B10079D-D88F-45CB-90AB-11206DDC6037}" presName="spacer" presStyleCnt="0"/>
      <dgm:spPr/>
    </dgm:pt>
    <dgm:pt modelId="{80E01A57-CA75-42C4-BF40-9C24844E1BE2}" type="pres">
      <dgm:prSet presAssocID="{E1C93A09-022B-480E-B4B4-FCAF48B08564}" presName="parentText" presStyleLbl="node1" presStyleIdx="1" presStyleCnt="4" custLinFactNeighborY="-8187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C951A2-68CD-4BB4-B531-45A63D1F4572}" type="pres">
      <dgm:prSet presAssocID="{D0A79688-240E-427C-BA8A-662C710CD2E5}" presName="spacer" presStyleCnt="0"/>
      <dgm:spPr/>
    </dgm:pt>
    <dgm:pt modelId="{19C3680A-9A14-468B-AD1B-28A3E470D4F0}" type="pres">
      <dgm:prSet presAssocID="{B4877DED-56DF-411D-B19D-DAC7F13316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E65778-D904-47A0-998D-1B3642C1BB53}" type="pres">
      <dgm:prSet presAssocID="{75ADED00-FAE9-4746-AF5B-94E27B27F731}" presName="spacer" presStyleCnt="0"/>
      <dgm:spPr/>
    </dgm:pt>
    <dgm:pt modelId="{68D122B7-EB11-4625-B65D-FCAE1C230214}" type="pres">
      <dgm:prSet presAssocID="{E20164DA-F35C-42D0-A528-E44B1481971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C72EDF-3DF6-434E-A56C-668F7020E05D}" type="presOf" srcId="{B4877DED-56DF-411D-B19D-DAC7F133163A}" destId="{19C3680A-9A14-468B-AD1B-28A3E470D4F0}" srcOrd="0" destOrd="0" presId="urn:microsoft.com/office/officeart/2005/8/layout/vList2"/>
    <dgm:cxn modelId="{7E45BCF8-5529-47DA-BF84-09FE8154F215}" type="presOf" srcId="{E1C93A09-022B-480E-B4B4-FCAF48B08564}" destId="{80E01A57-CA75-42C4-BF40-9C24844E1BE2}" srcOrd="0" destOrd="0" presId="urn:microsoft.com/office/officeart/2005/8/layout/vList2"/>
    <dgm:cxn modelId="{FB4476D9-E589-4681-A805-38E8E163DAB8}" type="presOf" srcId="{9B49DC73-5346-4C8C-9900-6C59FF2BB742}" destId="{24334F68-E618-4F8E-AD8C-62BB942D9A31}" srcOrd="0" destOrd="0" presId="urn:microsoft.com/office/officeart/2005/8/layout/vList2"/>
    <dgm:cxn modelId="{CCB54D52-E88F-4E75-B81D-421DC4311BC5}" type="presOf" srcId="{E20164DA-F35C-42D0-A528-E44B14819710}" destId="{68D122B7-EB11-4625-B65D-FCAE1C230214}" srcOrd="0" destOrd="0" presId="urn:microsoft.com/office/officeart/2005/8/layout/vList2"/>
    <dgm:cxn modelId="{9504503A-FDE0-4479-A9EA-33D6E8FE9247}" type="presOf" srcId="{D7E2E39E-92AE-45E0-A069-3D43D0DBC3CF}" destId="{497494B0-115F-46C6-B7CF-E44B4961B6A8}" srcOrd="0" destOrd="0" presId="urn:microsoft.com/office/officeart/2005/8/layout/vList2"/>
    <dgm:cxn modelId="{7AA757C6-0391-4404-9B68-893C75812DD8}" srcId="{9B49DC73-5346-4C8C-9900-6C59FF2BB742}" destId="{E1C93A09-022B-480E-B4B4-FCAF48B08564}" srcOrd="1" destOrd="0" parTransId="{08A1CAD9-5D7D-4466-81F8-10FABC0F8E6C}" sibTransId="{D0A79688-240E-427C-BA8A-662C710CD2E5}"/>
    <dgm:cxn modelId="{0A47147A-538A-4A76-AB8C-AC2A5B73D7FE}" srcId="{9B49DC73-5346-4C8C-9900-6C59FF2BB742}" destId="{E20164DA-F35C-42D0-A528-E44B14819710}" srcOrd="3" destOrd="0" parTransId="{2D5EBD1E-7392-42F7-B3C4-74295446869F}" sibTransId="{84403E61-1293-4860-99D5-4444B5E7AA18}"/>
    <dgm:cxn modelId="{240E54B6-AD1B-47C8-B3E2-92A347287DF1}" srcId="{9B49DC73-5346-4C8C-9900-6C59FF2BB742}" destId="{D7E2E39E-92AE-45E0-A069-3D43D0DBC3CF}" srcOrd="0" destOrd="0" parTransId="{EE6EF35F-94EB-4450-865D-7BA750BDC0DB}" sibTransId="{3B10079D-D88F-45CB-90AB-11206DDC6037}"/>
    <dgm:cxn modelId="{7C9386C5-32A3-4B24-9AE6-885157CECCE9}" srcId="{9B49DC73-5346-4C8C-9900-6C59FF2BB742}" destId="{B4877DED-56DF-411D-B19D-DAC7F133163A}" srcOrd="2" destOrd="0" parTransId="{6529148C-C011-4EC4-8C5C-DD3B782FB751}" sibTransId="{75ADED00-FAE9-4746-AF5B-94E27B27F731}"/>
    <dgm:cxn modelId="{5BB9D712-ADC0-4B20-ABB7-BE93D9ABBB14}" type="presParOf" srcId="{24334F68-E618-4F8E-AD8C-62BB942D9A31}" destId="{497494B0-115F-46C6-B7CF-E44B4961B6A8}" srcOrd="0" destOrd="0" presId="urn:microsoft.com/office/officeart/2005/8/layout/vList2"/>
    <dgm:cxn modelId="{0961D601-DCBF-470D-98E7-7A103DDD62E6}" type="presParOf" srcId="{24334F68-E618-4F8E-AD8C-62BB942D9A31}" destId="{5CF0E942-2816-4E63-94E5-CFBB70449CC1}" srcOrd="1" destOrd="0" presId="urn:microsoft.com/office/officeart/2005/8/layout/vList2"/>
    <dgm:cxn modelId="{9EFA54B2-BA49-4144-9C7C-1A41B7DFBA29}" type="presParOf" srcId="{24334F68-E618-4F8E-AD8C-62BB942D9A31}" destId="{80E01A57-CA75-42C4-BF40-9C24844E1BE2}" srcOrd="2" destOrd="0" presId="urn:microsoft.com/office/officeart/2005/8/layout/vList2"/>
    <dgm:cxn modelId="{82252869-61F0-43B0-BE65-4632999832C5}" type="presParOf" srcId="{24334F68-E618-4F8E-AD8C-62BB942D9A31}" destId="{0AC951A2-68CD-4BB4-B531-45A63D1F4572}" srcOrd="3" destOrd="0" presId="urn:microsoft.com/office/officeart/2005/8/layout/vList2"/>
    <dgm:cxn modelId="{A6818330-0EF7-4BF1-AB6E-017FC9B665FA}" type="presParOf" srcId="{24334F68-E618-4F8E-AD8C-62BB942D9A31}" destId="{19C3680A-9A14-468B-AD1B-28A3E470D4F0}" srcOrd="4" destOrd="0" presId="urn:microsoft.com/office/officeart/2005/8/layout/vList2"/>
    <dgm:cxn modelId="{2C0DE381-367D-4974-BB09-6C3E91201388}" type="presParOf" srcId="{24334F68-E618-4F8E-AD8C-62BB942D9A31}" destId="{22E65778-D904-47A0-998D-1B3642C1BB53}" srcOrd="5" destOrd="0" presId="urn:microsoft.com/office/officeart/2005/8/layout/vList2"/>
    <dgm:cxn modelId="{9825354B-B8B9-4CF0-9AB9-21D5FED2E7EC}" type="presParOf" srcId="{24334F68-E618-4F8E-AD8C-62BB942D9A31}" destId="{68D122B7-EB11-4625-B65D-FCAE1C2302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CCA1D7-14A0-4AAE-9F9E-EB3F779B67D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9AE32EF6-E8CE-433A-BE96-8DB59F40ABC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A trop parler du danger, on ne voit plus que le danger</a:t>
          </a:r>
          <a:endParaRPr lang="fr-FR" sz="2000" dirty="0"/>
        </a:p>
      </dgm:t>
    </dgm:pt>
    <dgm:pt modelId="{32E4FDEB-8097-45AD-B5CF-C183A3DB9159}" type="parTrans" cxnId="{20D86BA7-EABC-49E0-B604-E2348B59997D}">
      <dgm:prSet/>
      <dgm:spPr/>
      <dgm:t>
        <a:bodyPr/>
        <a:lstStyle/>
        <a:p>
          <a:endParaRPr lang="fr-FR"/>
        </a:p>
      </dgm:t>
    </dgm:pt>
    <dgm:pt modelId="{176DA9E8-7941-42F3-999C-24F9E6082CFC}" type="sibTrans" cxnId="{20D86BA7-EABC-49E0-B604-E2348B59997D}">
      <dgm:prSet/>
      <dgm:spPr/>
      <dgm:t>
        <a:bodyPr/>
        <a:lstStyle/>
        <a:p>
          <a:endParaRPr lang="fr-FR"/>
        </a:p>
      </dgm:t>
    </dgm:pt>
    <dgm:pt modelId="{6BC41FB5-51EA-48C6-95E0-251FBADCA78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Difficulté pour le doctorant de choisir les options d’accès face aux avis contradictoires des différentes composantes de l’université</a:t>
          </a:r>
          <a:endParaRPr lang="fr-FR" sz="2000" dirty="0"/>
        </a:p>
      </dgm:t>
    </dgm:pt>
    <dgm:pt modelId="{646A9479-CA82-4CA0-8D23-734CB18C791E}" type="parTrans" cxnId="{9F5AA764-07AB-41CF-973C-775E1D2CF28D}">
      <dgm:prSet/>
      <dgm:spPr/>
      <dgm:t>
        <a:bodyPr/>
        <a:lstStyle/>
        <a:p>
          <a:endParaRPr lang="fr-FR"/>
        </a:p>
      </dgm:t>
    </dgm:pt>
    <dgm:pt modelId="{F3005CEC-13CC-4D84-B538-763F203B9284}" type="sibTrans" cxnId="{9F5AA764-07AB-41CF-973C-775E1D2CF28D}">
      <dgm:prSet/>
      <dgm:spPr/>
      <dgm:t>
        <a:bodyPr/>
        <a:lstStyle/>
        <a:p>
          <a:endParaRPr lang="fr-FR"/>
        </a:p>
      </dgm:t>
    </dgm:pt>
    <dgm:pt modelId="{89681A43-8916-4A85-B948-7D21D99D607D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La formulation des options peut inciter à choisir le secret</a:t>
          </a:r>
          <a:endParaRPr lang="fr-FR" sz="2000" dirty="0"/>
        </a:p>
      </dgm:t>
    </dgm:pt>
    <dgm:pt modelId="{2B7E9854-CF61-4400-8CA0-04EE180E73E3}" type="parTrans" cxnId="{327F36DD-82BB-403B-A754-EDBB4F525B7A}">
      <dgm:prSet/>
      <dgm:spPr/>
      <dgm:t>
        <a:bodyPr/>
        <a:lstStyle/>
        <a:p>
          <a:endParaRPr lang="fr-FR"/>
        </a:p>
      </dgm:t>
    </dgm:pt>
    <dgm:pt modelId="{76D6675E-0285-461E-92D6-C1F17A3B9DDF}" type="sibTrans" cxnId="{327F36DD-82BB-403B-A754-EDBB4F525B7A}">
      <dgm:prSet/>
      <dgm:spPr/>
      <dgm:t>
        <a:bodyPr/>
        <a:lstStyle/>
        <a:p>
          <a:endParaRPr lang="fr-FR"/>
        </a:p>
      </dgm:t>
    </dgm:pt>
    <dgm:pt modelId="{4EC6B4D0-84FF-4DEE-9E8C-D1569152B7EA}" type="pres">
      <dgm:prSet presAssocID="{03CCA1D7-14A0-4AAE-9F9E-EB3F779B67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C9DEB6-C7C7-46F0-92E7-52A5ADF99EE3}" type="pres">
      <dgm:prSet presAssocID="{9AE32EF6-E8CE-433A-BE96-8DB59F40AB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F37E8A-EF49-4CF8-AAC7-0563D4701D1F}" type="pres">
      <dgm:prSet presAssocID="{176DA9E8-7941-42F3-999C-24F9E6082CFC}" presName="spacer" presStyleCnt="0"/>
      <dgm:spPr/>
    </dgm:pt>
    <dgm:pt modelId="{8ACE1B79-87DA-4AEE-B12A-51AEF86D235B}" type="pres">
      <dgm:prSet presAssocID="{6BC41FB5-51EA-48C6-95E0-251FBADCA7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0FC018-C85C-4883-B740-49308F0A82BA}" type="pres">
      <dgm:prSet presAssocID="{F3005CEC-13CC-4D84-B538-763F203B9284}" presName="spacer" presStyleCnt="0"/>
      <dgm:spPr/>
    </dgm:pt>
    <dgm:pt modelId="{2628802D-179E-421C-ACD2-EC7D46C3CC48}" type="pres">
      <dgm:prSet presAssocID="{89681A43-8916-4A85-B948-7D21D99D60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0F6373-899E-4CA0-8138-64CDAF7147A3}" type="presOf" srcId="{03CCA1D7-14A0-4AAE-9F9E-EB3F779B67D1}" destId="{4EC6B4D0-84FF-4DEE-9E8C-D1569152B7EA}" srcOrd="0" destOrd="0" presId="urn:microsoft.com/office/officeart/2005/8/layout/vList2"/>
    <dgm:cxn modelId="{39F4AB71-5413-49D2-9A7A-4BDC4EB7F7A2}" type="presOf" srcId="{9AE32EF6-E8CE-433A-BE96-8DB59F40ABCF}" destId="{EEC9DEB6-C7C7-46F0-92E7-52A5ADF99EE3}" srcOrd="0" destOrd="0" presId="urn:microsoft.com/office/officeart/2005/8/layout/vList2"/>
    <dgm:cxn modelId="{D1853909-9F2F-4ACB-B743-E7A2B68538FE}" type="presOf" srcId="{89681A43-8916-4A85-B948-7D21D99D607D}" destId="{2628802D-179E-421C-ACD2-EC7D46C3CC48}" srcOrd="0" destOrd="0" presId="urn:microsoft.com/office/officeart/2005/8/layout/vList2"/>
    <dgm:cxn modelId="{327F36DD-82BB-403B-A754-EDBB4F525B7A}" srcId="{03CCA1D7-14A0-4AAE-9F9E-EB3F779B67D1}" destId="{89681A43-8916-4A85-B948-7D21D99D607D}" srcOrd="2" destOrd="0" parTransId="{2B7E9854-CF61-4400-8CA0-04EE180E73E3}" sibTransId="{76D6675E-0285-461E-92D6-C1F17A3B9DDF}"/>
    <dgm:cxn modelId="{20D86BA7-EABC-49E0-B604-E2348B59997D}" srcId="{03CCA1D7-14A0-4AAE-9F9E-EB3F779B67D1}" destId="{9AE32EF6-E8CE-433A-BE96-8DB59F40ABCF}" srcOrd="0" destOrd="0" parTransId="{32E4FDEB-8097-45AD-B5CF-C183A3DB9159}" sibTransId="{176DA9E8-7941-42F3-999C-24F9E6082CFC}"/>
    <dgm:cxn modelId="{E9E0D13A-5D62-43D7-9E22-964B16EBD8D2}" type="presOf" srcId="{6BC41FB5-51EA-48C6-95E0-251FBADCA78F}" destId="{8ACE1B79-87DA-4AEE-B12A-51AEF86D235B}" srcOrd="0" destOrd="0" presId="urn:microsoft.com/office/officeart/2005/8/layout/vList2"/>
    <dgm:cxn modelId="{9F5AA764-07AB-41CF-973C-775E1D2CF28D}" srcId="{03CCA1D7-14A0-4AAE-9F9E-EB3F779B67D1}" destId="{6BC41FB5-51EA-48C6-95E0-251FBADCA78F}" srcOrd="1" destOrd="0" parTransId="{646A9479-CA82-4CA0-8D23-734CB18C791E}" sibTransId="{F3005CEC-13CC-4D84-B538-763F203B9284}"/>
    <dgm:cxn modelId="{82AB305B-5B11-4B7E-8631-8BDEEDF35ED2}" type="presParOf" srcId="{4EC6B4D0-84FF-4DEE-9E8C-D1569152B7EA}" destId="{EEC9DEB6-C7C7-46F0-92E7-52A5ADF99EE3}" srcOrd="0" destOrd="0" presId="urn:microsoft.com/office/officeart/2005/8/layout/vList2"/>
    <dgm:cxn modelId="{5BEC6915-D966-481A-871C-6F1B4F2FA19E}" type="presParOf" srcId="{4EC6B4D0-84FF-4DEE-9E8C-D1569152B7EA}" destId="{08F37E8A-EF49-4CF8-AAC7-0563D4701D1F}" srcOrd="1" destOrd="0" presId="urn:microsoft.com/office/officeart/2005/8/layout/vList2"/>
    <dgm:cxn modelId="{C03D37C8-B2D1-4686-B644-38EAA0099F33}" type="presParOf" srcId="{4EC6B4D0-84FF-4DEE-9E8C-D1569152B7EA}" destId="{8ACE1B79-87DA-4AEE-B12A-51AEF86D235B}" srcOrd="2" destOrd="0" presId="urn:microsoft.com/office/officeart/2005/8/layout/vList2"/>
    <dgm:cxn modelId="{FD764178-6DD4-4627-890C-24D5D59C8C85}" type="presParOf" srcId="{4EC6B4D0-84FF-4DEE-9E8C-D1569152B7EA}" destId="{EA0FC018-C85C-4883-B740-49308F0A82BA}" srcOrd="3" destOrd="0" presId="urn:microsoft.com/office/officeart/2005/8/layout/vList2"/>
    <dgm:cxn modelId="{CA69F910-F455-4F55-A958-8501EA669F5B}" type="presParOf" srcId="{4EC6B4D0-84FF-4DEE-9E8C-D1569152B7EA}" destId="{2628802D-179E-421C-ACD2-EC7D46C3CC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522B53-CA42-4634-ABE1-22467F899645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99523E4C-9F73-41F3-992A-30BF7EB10A7F}">
      <dgm:prSet/>
      <dgm:spPr/>
      <dgm:t>
        <a:bodyPr/>
        <a:lstStyle/>
        <a:p>
          <a:pPr rtl="0"/>
          <a:r>
            <a:rPr lang="fr-FR" smtClean="0"/>
            <a:t>Enrichir les données empiriques fiables</a:t>
          </a:r>
          <a:endParaRPr lang="fr-FR"/>
        </a:p>
      </dgm:t>
    </dgm:pt>
    <dgm:pt modelId="{0B9F8D61-1896-4D98-9C0C-6CC0DD379818}" type="parTrans" cxnId="{70382CA4-44FF-43F6-A272-B177000F4A12}">
      <dgm:prSet/>
      <dgm:spPr/>
      <dgm:t>
        <a:bodyPr/>
        <a:lstStyle/>
        <a:p>
          <a:endParaRPr lang="fr-FR"/>
        </a:p>
      </dgm:t>
    </dgm:pt>
    <dgm:pt modelId="{6B1F9443-9405-47A6-A76C-A95DF6896405}" type="sibTrans" cxnId="{70382CA4-44FF-43F6-A272-B177000F4A12}">
      <dgm:prSet/>
      <dgm:spPr/>
      <dgm:t>
        <a:bodyPr/>
        <a:lstStyle/>
        <a:p>
          <a:endParaRPr lang="fr-FR"/>
        </a:p>
      </dgm:t>
    </dgm:pt>
    <dgm:pt modelId="{E1D5B1FD-C402-40F0-BDEA-9BDEDF825895}">
      <dgm:prSet/>
      <dgm:spPr/>
      <dgm:t>
        <a:bodyPr/>
        <a:lstStyle/>
        <a:p>
          <a:pPr rtl="0"/>
          <a:r>
            <a:rPr lang="fr-FR" dirty="0" smtClean="0"/>
            <a:t>Projet d’une enquête franco-allemande</a:t>
          </a:r>
          <a:endParaRPr lang="fr-FR" dirty="0"/>
        </a:p>
      </dgm:t>
    </dgm:pt>
    <dgm:pt modelId="{952B6312-F99F-43BF-B02D-6C7A707B6FEB}" type="parTrans" cxnId="{27E84026-012E-416A-99E4-16AD557BD02C}">
      <dgm:prSet/>
      <dgm:spPr/>
      <dgm:t>
        <a:bodyPr/>
        <a:lstStyle/>
        <a:p>
          <a:endParaRPr lang="fr-FR"/>
        </a:p>
      </dgm:t>
    </dgm:pt>
    <dgm:pt modelId="{9F97DF05-B055-464C-A954-53C357B81CCD}" type="sibTrans" cxnId="{27E84026-012E-416A-99E4-16AD557BD02C}">
      <dgm:prSet/>
      <dgm:spPr/>
      <dgm:t>
        <a:bodyPr/>
        <a:lstStyle/>
        <a:p>
          <a:endParaRPr lang="fr-FR"/>
        </a:p>
      </dgm:t>
    </dgm:pt>
    <dgm:pt modelId="{0CAD24DF-7A49-4AA9-9C9E-4867E49DAC76}">
      <dgm:prSet/>
      <dgm:spPr/>
      <dgm:t>
        <a:bodyPr/>
        <a:lstStyle/>
        <a:p>
          <a:pPr rtl="0"/>
          <a:r>
            <a:rPr lang="fr-FR" dirty="0" smtClean="0"/>
            <a:t>Modélisation des différents niveaux d’accès</a:t>
          </a:r>
        </a:p>
        <a:p>
          <a:pPr rtl="0"/>
          <a:r>
            <a:rPr lang="fr-FR" dirty="0" smtClean="0"/>
            <a:t>----&gt; GL15</a:t>
          </a:r>
          <a:endParaRPr lang="fr-FR" dirty="0"/>
        </a:p>
      </dgm:t>
    </dgm:pt>
    <dgm:pt modelId="{6230907E-65C4-4A8B-BB90-875ED57DC1BE}" type="parTrans" cxnId="{1654CDDE-BEE9-4092-B172-5A6D2692C5F9}">
      <dgm:prSet/>
      <dgm:spPr/>
      <dgm:t>
        <a:bodyPr/>
        <a:lstStyle/>
        <a:p>
          <a:endParaRPr lang="fr-FR"/>
        </a:p>
      </dgm:t>
    </dgm:pt>
    <dgm:pt modelId="{944C4716-D8CC-4D2A-B62B-828C77342D05}" type="sibTrans" cxnId="{1654CDDE-BEE9-4092-B172-5A6D2692C5F9}">
      <dgm:prSet/>
      <dgm:spPr/>
      <dgm:t>
        <a:bodyPr/>
        <a:lstStyle/>
        <a:p>
          <a:endParaRPr lang="fr-FR"/>
        </a:p>
      </dgm:t>
    </dgm:pt>
    <dgm:pt modelId="{FA96D555-BBAB-4E5E-B776-35845DE8EEA4}">
      <dgm:prSet/>
      <dgm:spPr/>
      <dgm:t>
        <a:bodyPr/>
        <a:lstStyle/>
        <a:p>
          <a:pPr rtl="0"/>
          <a:r>
            <a:rPr lang="fr-FR" dirty="0" smtClean="0"/>
            <a:t>Evaluation et développement des différentes infrastructures de dépôt</a:t>
          </a:r>
          <a:endParaRPr lang="fr-FR" dirty="0"/>
        </a:p>
      </dgm:t>
    </dgm:pt>
    <dgm:pt modelId="{15DC9A7B-EE05-4AB9-8CB1-2147D8FDB38A}" type="parTrans" cxnId="{F0814385-C9B3-462B-A92A-2038BD6D6C50}">
      <dgm:prSet/>
      <dgm:spPr/>
      <dgm:t>
        <a:bodyPr/>
        <a:lstStyle/>
        <a:p>
          <a:endParaRPr lang="fr-FR"/>
        </a:p>
      </dgm:t>
    </dgm:pt>
    <dgm:pt modelId="{5C905DEA-9698-41BD-9465-D660FC63E7CB}" type="sibTrans" cxnId="{F0814385-C9B3-462B-A92A-2038BD6D6C50}">
      <dgm:prSet/>
      <dgm:spPr/>
      <dgm:t>
        <a:bodyPr/>
        <a:lstStyle/>
        <a:p>
          <a:endParaRPr lang="fr-FR"/>
        </a:p>
      </dgm:t>
    </dgm:pt>
    <dgm:pt modelId="{416A9F39-6712-400F-8581-30BD3941004E}" type="pres">
      <dgm:prSet presAssocID="{99522B53-CA42-4634-ABE1-22467F8996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280650-A85E-49ED-A9C4-323EB2AD3717}" type="pres">
      <dgm:prSet presAssocID="{99522B53-CA42-4634-ABE1-22467F899645}" presName="arrow" presStyleLbl="bgShp" presStyleIdx="0" presStyleCnt="1"/>
      <dgm:spPr/>
    </dgm:pt>
    <dgm:pt modelId="{B62CE16C-65B3-427F-886E-926CEBED864C}" type="pres">
      <dgm:prSet presAssocID="{99522B53-CA42-4634-ABE1-22467F899645}" presName="linearProcess" presStyleCnt="0"/>
      <dgm:spPr/>
    </dgm:pt>
    <dgm:pt modelId="{8A6FA648-B024-4446-8D35-74837D45B796}" type="pres">
      <dgm:prSet presAssocID="{99523E4C-9F73-41F3-992A-30BF7EB10A7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DCC6EE-64E1-4C6E-8033-F5EB15345BA4}" type="pres">
      <dgm:prSet presAssocID="{6B1F9443-9405-47A6-A76C-A95DF6896405}" presName="sibTrans" presStyleCnt="0"/>
      <dgm:spPr/>
    </dgm:pt>
    <dgm:pt modelId="{9657DA07-BBAD-4775-8F10-A2C593E71CD5}" type="pres">
      <dgm:prSet presAssocID="{0CAD24DF-7A49-4AA9-9C9E-4867E49DAC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46685B-B2C1-438F-82D4-8DE246E9C4C6}" type="pres">
      <dgm:prSet presAssocID="{944C4716-D8CC-4D2A-B62B-828C77342D05}" presName="sibTrans" presStyleCnt="0"/>
      <dgm:spPr/>
    </dgm:pt>
    <dgm:pt modelId="{974DB251-48F7-4375-874E-C8FB8836E171}" type="pres">
      <dgm:prSet presAssocID="{FA96D555-BBAB-4E5E-B776-35845DE8EEA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5849A4-D502-4F25-AD3D-A4E5EC9E601D}" type="presOf" srcId="{E1D5B1FD-C402-40F0-BDEA-9BDEDF825895}" destId="{8A6FA648-B024-4446-8D35-74837D45B796}" srcOrd="0" destOrd="1" presId="urn:microsoft.com/office/officeart/2005/8/layout/hProcess9"/>
    <dgm:cxn modelId="{02091754-ABAE-4E09-8E47-0154FF314334}" type="presOf" srcId="{0CAD24DF-7A49-4AA9-9C9E-4867E49DAC76}" destId="{9657DA07-BBAD-4775-8F10-A2C593E71CD5}" srcOrd="0" destOrd="0" presId="urn:microsoft.com/office/officeart/2005/8/layout/hProcess9"/>
    <dgm:cxn modelId="{27E84026-012E-416A-99E4-16AD557BD02C}" srcId="{99523E4C-9F73-41F3-992A-30BF7EB10A7F}" destId="{E1D5B1FD-C402-40F0-BDEA-9BDEDF825895}" srcOrd="0" destOrd="0" parTransId="{952B6312-F99F-43BF-B02D-6C7A707B6FEB}" sibTransId="{9F97DF05-B055-464C-A954-53C357B81CCD}"/>
    <dgm:cxn modelId="{E00DB0AE-4B6D-4947-A9AE-5921785B8789}" type="presOf" srcId="{99522B53-CA42-4634-ABE1-22467F899645}" destId="{416A9F39-6712-400F-8581-30BD3941004E}" srcOrd="0" destOrd="0" presId="urn:microsoft.com/office/officeart/2005/8/layout/hProcess9"/>
    <dgm:cxn modelId="{70382CA4-44FF-43F6-A272-B177000F4A12}" srcId="{99522B53-CA42-4634-ABE1-22467F899645}" destId="{99523E4C-9F73-41F3-992A-30BF7EB10A7F}" srcOrd="0" destOrd="0" parTransId="{0B9F8D61-1896-4D98-9C0C-6CC0DD379818}" sibTransId="{6B1F9443-9405-47A6-A76C-A95DF6896405}"/>
    <dgm:cxn modelId="{F0814385-C9B3-462B-A92A-2038BD6D6C50}" srcId="{99522B53-CA42-4634-ABE1-22467F899645}" destId="{FA96D555-BBAB-4E5E-B776-35845DE8EEA4}" srcOrd="2" destOrd="0" parTransId="{15DC9A7B-EE05-4AB9-8CB1-2147D8FDB38A}" sibTransId="{5C905DEA-9698-41BD-9465-D660FC63E7CB}"/>
    <dgm:cxn modelId="{1654CDDE-BEE9-4092-B172-5A6D2692C5F9}" srcId="{99522B53-CA42-4634-ABE1-22467F899645}" destId="{0CAD24DF-7A49-4AA9-9C9E-4867E49DAC76}" srcOrd="1" destOrd="0" parTransId="{6230907E-65C4-4A8B-BB90-875ED57DC1BE}" sibTransId="{944C4716-D8CC-4D2A-B62B-828C77342D05}"/>
    <dgm:cxn modelId="{B0C617FF-55AC-407B-BBF5-874060A9CE77}" type="presOf" srcId="{FA96D555-BBAB-4E5E-B776-35845DE8EEA4}" destId="{974DB251-48F7-4375-874E-C8FB8836E171}" srcOrd="0" destOrd="0" presId="urn:microsoft.com/office/officeart/2005/8/layout/hProcess9"/>
    <dgm:cxn modelId="{230925F5-CA7D-4372-8F2C-E46A7522B2E0}" type="presOf" srcId="{99523E4C-9F73-41F3-992A-30BF7EB10A7F}" destId="{8A6FA648-B024-4446-8D35-74837D45B796}" srcOrd="0" destOrd="0" presId="urn:microsoft.com/office/officeart/2005/8/layout/hProcess9"/>
    <dgm:cxn modelId="{4E960C3D-18B2-42AC-9604-E3105EBDDE54}" type="presParOf" srcId="{416A9F39-6712-400F-8581-30BD3941004E}" destId="{F0280650-A85E-49ED-A9C4-323EB2AD3717}" srcOrd="0" destOrd="0" presId="urn:microsoft.com/office/officeart/2005/8/layout/hProcess9"/>
    <dgm:cxn modelId="{92554FA1-490B-4819-BEE2-B452F63D61A1}" type="presParOf" srcId="{416A9F39-6712-400F-8581-30BD3941004E}" destId="{B62CE16C-65B3-427F-886E-926CEBED864C}" srcOrd="1" destOrd="0" presId="urn:microsoft.com/office/officeart/2005/8/layout/hProcess9"/>
    <dgm:cxn modelId="{08F20ABB-C34E-478D-B4A3-82684DA1593D}" type="presParOf" srcId="{B62CE16C-65B3-427F-886E-926CEBED864C}" destId="{8A6FA648-B024-4446-8D35-74837D45B796}" srcOrd="0" destOrd="0" presId="urn:microsoft.com/office/officeart/2005/8/layout/hProcess9"/>
    <dgm:cxn modelId="{70134E08-8D15-45B0-B1C8-482D6637B936}" type="presParOf" srcId="{B62CE16C-65B3-427F-886E-926CEBED864C}" destId="{F0DCC6EE-64E1-4C6E-8033-F5EB15345BA4}" srcOrd="1" destOrd="0" presId="urn:microsoft.com/office/officeart/2005/8/layout/hProcess9"/>
    <dgm:cxn modelId="{3FE8A2E0-7CD8-4653-8CD6-AB48F278DE0E}" type="presParOf" srcId="{B62CE16C-65B3-427F-886E-926CEBED864C}" destId="{9657DA07-BBAD-4775-8F10-A2C593E71CD5}" srcOrd="2" destOrd="0" presId="urn:microsoft.com/office/officeart/2005/8/layout/hProcess9"/>
    <dgm:cxn modelId="{08C8E725-22E0-4EF4-BB76-2DE12EB08BFD}" type="presParOf" srcId="{B62CE16C-65B3-427F-886E-926CEBED864C}" destId="{BD46685B-B2C1-438F-82D4-8DE246E9C4C6}" srcOrd="3" destOrd="0" presId="urn:microsoft.com/office/officeart/2005/8/layout/hProcess9"/>
    <dgm:cxn modelId="{ECAF4FB6-05AD-496F-8F49-C8E055AF9DCE}" type="presParOf" srcId="{B62CE16C-65B3-427F-886E-926CEBED864C}" destId="{974DB251-48F7-4375-874E-C8FB8836E1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EC187-A516-4DBF-A667-F946FE1D2545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86856CA-9A27-45C2-BD9C-2FE11DD0C3AF}" type="pres">
      <dgm:prSet presAssocID="{960EC187-A516-4DBF-A667-F946FE1D25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811F27F-5954-4941-9954-B1194393807B}" type="presOf" srcId="{960EC187-A516-4DBF-A667-F946FE1D2545}" destId="{086856CA-9A27-45C2-BD9C-2FE11DD0C3A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EC187-A516-4DBF-A667-F946FE1D2545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86856CA-9A27-45C2-BD9C-2FE11DD0C3AF}" type="pres">
      <dgm:prSet presAssocID="{960EC187-A516-4DBF-A667-F946FE1D25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163B8F0F-2224-4450-A4D1-42E6616EB348}" type="presOf" srcId="{960EC187-A516-4DBF-A667-F946FE1D2545}" destId="{086856CA-9A27-45C2-BD9C-2FE11DD0C3A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0EC187-A516-4DBF-A667-F946FE1D2545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86856CA-9A27-45C2-BD9C-2FE11DD0C3AF}" type="pres">
      <dgm:prSet presAssocID="{960EC187-A516-4DBF-A667-F946FE1D25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BE6350E-C02B-44D4-AAF1-03B17EB006A5}" type="presOf" srcId="{960EC187-A516-4DBF-A667-F946FE1D2545}" destId="{086856CA-9A27-45C2-BD9C-2FE11DD0C3A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0EC187-A516-4DBF-A667-F946FE1D2545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86856CA-9A27-45C2-BD9C-2FE11DD0C3AF}" type="pres">
      <dgm:prSet presAssocID="{960EC187-A516-4DBF-A667-F946FE1D25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AA9A753-995F-4278-BA02-8DE38D43EA49}" type="presOf" srcId="{960EC187-A516-4DBF-A667-F946FE1D2545}" destId="{086856CA-9A27-45C2-BD9C-2FE11DD0C3A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EC187-A516-4DBF-A667-F946FE1D2545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086856CA-9A27-45C2-BD9C-2FE11DD0C3AF}" type="pres">
      <dgm:prSet presAssocID="{960EC187-A516-4DBF-A667-F946FE1D25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88D1060-274C-4527-BFAB-D91DC83E50A2}" type="presOf" srcId="{960EC187-A516-4DBF-A667-F946FE1D2545}" destId="{086856CA-9A27-45C2-BD9C-2FE11DD0C3A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63547-CDB2-4FDA-8777-D682D77F3061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8DD1DE-A11F-4C42-887F-4F45C520158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fr-FR" smtClean="0"/>
            <a:t>L’état de l’art révèle que</a:t>
          </a:r>
          <a:endParaRPr lang="fr-FR"/>
        </a:p>
      </dgm:t>
    </dgm:pt>
    <dgm:pt modelId="{769FE61C-ED63-4877-93DD-7AC3081DC019}" type="parTrans" cxnId="{B4EED6FA-C6E3-4F59-B198-46939E89333D}">
      <dgm:prSet/>
      <dgm:spPr/>
      <dgm:t>
        <a:bodyPr/>
        <a:lstStyle/>
        <a:p>
          <a:endParaRPr lang="fr-FR"/>
        </a:p>
      </dgm:t>
    </dgm:pt>
    <dgm:pt modelId="{0FEBDDD4-542F-42E2-99A1-CD3B30776E1D}" type="sibTrans" cxnId="{B4EED6FA-C6E3-4F59-B198-46939E89333D}">
      <dgm:prSet/>
      <dgm:spPr/>
      <dgm:t>
        <a:bodyPr/>
        <a:lstStyle/>
        <a:p>
          <a:endParaRPr lang="fr-FR"/>
        </a:p>
      </dgm:t>
    </dgm:pt>
    <dgm:pt modelId="{C2D656D7-CCAF-43A5-9DCA-49DF8389315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fr-FR" dirty="0" smtClean="0"/>
            <a:t>10 à 50% des thèses électroniques ne sont pas disponibles</a:t>
          </a:r>
          <a:endParaRPr lang="fr-FR" dirty="0"/>
        </a:p>
      </dgm:t>
    </dgm:pt>
    <dgm:pt modelId="{0B2E0194-5BD7-4300-AE6C-A25135E592A4}" type="parTrans" cxnId="{1AD37E51-412F-4C46-8F90-A164F0B1FB40}">
      <dgm:prSet/>
      <dgm:spPr/>
      <dgm:t>
        <a:bodyPr/>
        <a:lstStyle/>
        <a:p>
          <a:endParaRPr lang="fr-FR"/>
        </a:p>
      </dgm:t>
    </dgm:pt>
    <dgm:pt modelId="{8FF1D10C-8ED6-47CB-AD33-9CA0F1A14BFE}" type="sibTrans" cxnId="{1AD37E51-412F-4C46-8F90-A164F0B1FB40}">
      <dgm:prSet/>
      <dgm:spPr/>
      <dgm:t>
        <a:bodyPr/>
        <a:lstStyle/>
        <a:p>
          <a:endParaRPr lang="fr-FR"/>
        </a:p>
      </dgm:t>
    </dgm:pt>
    <dgm:pt modelId="{12B20C62-1E2D-479F-A607-404BE854148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fr-FR" dirty="0" smtClean="0"/>
            <a:t>Pas avant 6 mois à 2 ans</a:t>
          </a:r>
          <a:endParaRPr lang="fr-FR" dirty="0"/>
        </a:p>
      </dgm:t>
    </dgm:pt>
    <dgm:pt modelId="{98EE9AD1-3811-4F73-AC7A-17861455B4A7}" type="parTrans" cxnId="{5D84DB28-C1F3-4037-BDE1-E3AE45D4681D}">
      <dgm:prSet/>
      <dgm:spPr/>
      <dgm:t>
        <a:bodyPr/>
        <a:lstStyle/>
        <a:p>
          <a:endParaRPr lang="fr-FR"/>
        </a:p>
      </dgm:t>
    </dgm:pt>
    <dgm:pt modelId="{95931E25-9ADB-4C63-AC6F-248B4144DEAC}" type="sibTrans" cxnId="{5D84DB28-C1F3-4037-BDE1-E3AE45D4681D}">
      <dgm:prSet/>
      <dgm:spPr/>
      <dgm:t>
        <a:bodyPr/>
        <a:lstStyle/>
        <a:p>
          <a:endParaRPr lang="fr-FR"/>
        </a:p>
      </dgm:t>
    </dgm:pt>
    <dgm:pt modelId="{FD11DB15-44CE-405E-A0F5-4D03F0CA7BA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fr-FR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En contradiction avec le principe du libre accès</a:t>
          </a:r>
          <a:endParaRPr lang="fr-FR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1B2C89C-20CB-4CFD-937F-B62238D45E74}" type="parTrans" cxnId="{495319A2-327F-4D2B-A2D7-E1E21DA327F9}">
      <dgm:prSet/>
      <dgm:spPr/>
      <dgm:t>
        <a:bodyPr/>
        <a:lstStyle/>
        <a:p>
          <a:endParaRPr lang="fr-FR"/>
        </a:p>
      </dgm:t>
    </dgm:pt>
    <dgm:pt modelId="{CD922BEB-06A2-441C-B405-46D20F04E9C8}" type="sibTrans" cxnId="{495319A2-327F-4D2B-A2D7-E1E21DA327F9}">
      <dgm:prSet/>
      <dgm:spPr/>
      <dgm:t>
        <a:bodyPr/>
        <a:lstStyle/>
        <a:p>
          <a:endParaRPr lang="fr-FR"/>
        </a:p>
      </dgm:t>
    </dgm:pt>
    <dgm:pt modelId="{23E2784B-E1BD-41ED-85A5-97244A9F907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fr-FR" dirty="0" smtClean="0"/>
            <a:t>Selon </a:t>
          </a:r>
          <a:r>
            <a:rPr lang="fr-FR" dirty="0" err="1" smtClean="0"/>
            <a:t>ProQuest</a:t>
          </a:r>
          <a:r>
            <a:rPr lang="fr-FR" dirty="0" smtClean="0"/>
            <a:t>, le nombre de thèses indisponibles a tendance à augmenter surtout pour les embargos d’un an.</a:t>
          </a:r>
          <a:endParaRPr lang="fr-FR" dirty="0"/>
        </a:p>
      </dgm:t>
    </dgm:pt>
    <dgm:pt modelId="{9316C685-0DD8-47DC-BD8D-A71E17E2F804}" type="parTrans" cxnId="{0BA0C967-CE46-4BE0-AA0C-3E9AA0A122C0}">
      <dgm:prSet/>
      <dgm:spPr/>
      <dgm:t>
        <a:bodyPr/>
        <a:lstStyle/>
        <a:p>
          <a:endParaRPr lang="fr-FR"/>
        </a:p>
      </dgm:t>
    </dgm:pt>
    <dgm:pt modelId="{47EDEED7-DB0E-4226-9908-E38A922406AD}" type="sibTrans" cxnId="{0BA0C967-CE46-4BE0-AA0C-3E9AA0A122C0}">
      <dgm:prSet/>
      <dgm:spPr/>
      <dgm:t>
        <a:bodyPr/>
        <a:lstStyle/>
        <a:p>
          <a:endParaRPr lang="fr-FR"/>
        </a:p>
      </dgm:t>
    </dgm:pt>
    <dgm:pt modelId="{5E616CD3-CB07-47DD-AAE7-7EB7042E19AA}" type="pres">
      <dgm:prSet presAssocID="{77563547-CDB2-4FDA-8777-D682D77F3061}" presName="Name0" presStyleCnt="0">
        <dgm:presLayoutVars>
          <dgm:resizeHandles/>
        </dgm:presLayoutVars>
      </dgm:prSet>
      <dgm:spPr/>
      <dgm:t>
        <a:bodyPr/>
        <a:lstStyle/>
        <a:p>
          <a:endParaRPr lang="fr-FR"/>
        </a:p>
      </dgm:t>
    </dgm:pt>
    <dgm:pt modelId="{F3F5F74B-FA4E-4641-9A9C-F3C3B40D2DD9}" type="pres">
      <dgm:prSet presAssocID="{CD8DD1DE-A11F-4C42-887F-4F45C52015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065B3C-8DDF-4AC9-BB09-F6DA2FCD393A}" type="pres">
      <dgm:prSet presAssocID="{0FEBDDD4-542F-42E2-99A1-CD3B30776E1D}" presName="space" presStyleCnt="0"/>
      <dgm:spPr/>
    </dgm:pt>
    <dgm:pt modelId="{4821E20D-9507-45C5-9587-53A0E3B8ECFB}" type="pres">
      <dgm:prSet presAssocID="{FD11DB15-44CE-405E-A0F5-4D03F0CA7BA1}" presName="text" presStyleLbl="node1" presStyleIdx="1" presStyleCnt="3" custScaleX="1251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34FC2-7668-413B-9A49-08C365194531}" type="pres">
      <dgm:prSet presAssocID="{CD922BEB-06A2-441C-B405-46D20F04E9C8}" presName="space" presStyleCnt="0"/>
      <dgm:spPr/>
    </dgm:pt>
    <dgm:pt modelId="{6A1FF23C-703D-409C-83B4-93B2A0AA9DB3}" type="pres">
      <dgm:prSet presAssocID="{23E2784B-E1BD-41ED-85A5-97244A9F90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EED6FA-C6E3-4F59-B198-46939E89333D}" srcId="{77563547-CDB2-4FDA-8777-D682D77F3061}" destId="{CD8DD1DE-A11F-4C42-887F-4F45C520158D}" srcOrd="0" destOrd="0" parTransId="{769FE61C-ED63-4877-93DD-7AC3081DC019}" sibTransId="{0FEBDDD4-542F-42E2-99A1-CD3B30776E1D}"/>
    <dgm:cxn modelId="{E6F29013-3E17-472E-AA52-77BAD4D15AA9}" type="presOf" srcId="{FD11DB15-44CE-405E-A0F5-4D03F0CA7BA1}" destId="{4821E20D-9507-45C5-9587-53A0E3B8ECFB}" srcOrd="0" destOrd="0" presId="urn:diagrams.loki3.com/VaryingWidthList+Icon"/>
    <dgm:cxn modelId="{61690FD3-D1A0-4AE2-9ED9-92C08BC7A6A1}" type="presOf" srcId="{77563547-CDB2-4FDA-8777-D682D77F3061}" destId="{5E616CD3-CB07-47DD-AAE7-7EB7042E19AA}" srcOrd="0" destOrd="0" presId="urn:diagrams.loki3.com/VaryingWidthList+Icon"/>
    <dgm:cxn modelId="{9BCDC0DC-827C-438F-B32C-F1F5B9CEA2C6}" type="presOf" srcId="{23E2784B-E1BD-41ED-85A5-97244A9F907C}" destId="{6A1FF23C-703D-409C-83B4-93B2A0AA9DB3}" srcOrd="0" destOrd="0" presId="urn:diagrams.loki3.com/VaryingWidthList+Icon"/>
    <dgm:cxn modelId="{32A1A5B7-8D7E-4A96-8267-2D7C0FF11559}" type="presOf" srcId="{CD8DD1DE-A11F-4C42-887F-4F45C520158D}" destId="{F3F5F74B-FA4E-4641-9A9C-F3C3B40D2DD9}" srcOrd="0" destOrd="0" presId="urn:diagrams.loki3.com/VaryingWidthList+Icon"/>
    <dgm:cxn modelId="{495319A2-327F-4D2B-A2D7-E1E21DA327F9}" srcId="{77563547-CDB2-4FDA-8777-D682D77F3061}" destId="{FD11DB15-44CE-405E-A0F5-4D03F0CA7BA1}" srcOrd="1" destOrd="0" parTransId="{A1B2C89C-20CB-4CFD-937F-B62238D45E74}" sibTransId="{CD922BEB-06A2-441C-B405-46D20F04E9C8}"/>
    <dgm:cxn modelId="{CA9D7FD8-2C72-409C-9BFD-8A89AC2C339E}" type="presOf" srcId="{12B20C62-1E2D-479F-A607-404BE8541483}" destId="{F3F5F74B-FA4E-4641-9A9C-F3C3B40D2DD9}" srcOrd="0" destOrd="2" presId="urn:diagrams.loki3.com/VaryingWidthList+Icon"/>
    <dgm:cxn modelId="{0BA0C967-CE46-4BE0-AA0C-3E9AA0A122C0}" srcId="{77563547-CDB2-4FDA-8777-D682D77F3061}" destId="{23E2784B-E1BD-41ED-85A5-97244A9F907C}" srcOrd="2" destOrd="0" parTransId="{9316C685-0DD8-47DC-BD8D-A71E17E2F804}" sibTransId="{47EDEED7-DB0E-4226-9908-E38A922406AD}"/>
    <dgm:cxn modelId="{5D84DB28-C1F3-4037-BDE1-E3AE45D4681D}" srcId="{CD8DD1DE-A11F-4C42-887F-4F45C520158D}" destId="{12B20C62-1E2D-479F-A607-404BE8541483}" srcOrd="1" destOrd="0" parTransId="{98EE9AD1-3811-4F73-AC7A-17861455B4A7}" sibTransId="{95931E25-9ADB-4C63-AC6F-248B4144DEAC}"/>
    <dgm:cxn modelId="{238CD8B3-962C-4E91-9468-BB311F7B1654}" type="presOf" srcId="{C2D656D7-CCAF-43A5-9DCA-49DF8389315D}" destId="{F3F5F74B-FA4E-4641-9A9C-F3C3B40D2DD9}" srcOrd="0" destOrd="1" presId="urn:diagrams.loki3.com/VaryingWidthList+Icon"/>
    <dgm:cxn modelId="{1AD37E51-412F-4C46-8F90-A164F0B1FB40}" srcId="{CD8DD1DE-A11F-4C42-887F-4F45C520158D}" destId="{C2D656D7-CCAF-43A5-9DCA-49DF8389315D}" srcOrd="0" destOrd="0" parTransId="{0B2E0194-5BD7-4300-AE6C-A25135E592A4}" sibTransId="{8FF1D10C-8ED6-47CB-AD33-9CA0F1A14BFE}"/>
    <dgm:cxn modelId="{5B260D13-C883-43B8-92CB-467CA25892CC}" type="presParOf" srcId="{5E616CD3-CB07-47DD-AAE7-7EB7042E19AA}" destId="{F3F5F74B-FA4E-4641-9A9C-F3C3B40D2DD9}" srcOrd="0" destOrd="0" presId="urn:diagrams.loki3.com/VaryingWidthList+Icon"/>
    <dgm:cxn modelId="{9B6EAFC0-A40A-4985-AB1C-789C573D7A57}" type="presParOf" srcId="{5E616CD3-CB07-47DD-AAE7-7EB7042E19AA}" destId="{20065B3C-8DDF-4AC9-BB09-F6DA2FCD393A}" srcOrd="1" destOrd="0" presId="urn:diagrams.loki3.com/VaryingWidthList+Icon"/>
    <dgm:cxn modelId="{42F173A8-17BC-4CFC-8A5E-C24FF1256AE6}" type="presParOf" srcId="{5E616CD3-CB07-47DD-AAE7-7EB7042E19AA}" destId="{4821E20D-9507-45C5-9587-53A0E3B8ECFB}" srcOrd="2" destOrd="0" presId="urn:diagrams.loki3.com/VaryingWidthList+Icon"/>
    <dgm:cxn modelId="{C931F97E-0B04-46AC-90B1-E551CF8F0EAC}" type="presParOf" srcId="{5E616CD3-CB07-47DD-AAE7-7EB7042E19AA}" destId="{62C34FC2-7668-413B-9A49-08C365194531}" srcOrd="3" destOrd="0" presId="urn:diagrams.loki3.com/VaryingWidthList+Icon"/>
    <dgm:cxn modelId="{06726AD0-8970-4D26-800F-0658F399068A}" type="presParOf" srcId="{5E616CD3-CB07-47DD-AAE7-7EB7042E19AA}" destId="{6A1FF23C-703D-409C-83B4-93B2A0AA9DB3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4A8D88-2080-4C5E-951C-DDAFA827AF1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38DB70-0811-4BF9-96AF-25C10E68CA9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Brevet</a:t>
          </a:r>
          <a:endParaRPr lang="fr-FR" sz="2000" dirty="0"/>
        </a:p>
      </dgm:t>
    </dgm:pt>
    <dgm:pt modelId="{75E1B15D-AD3A-42A2-984A-FC43781B4871}" type="parTrans" cxnId="{9B19D207-765B-4E73-ACC7-0A0C226C4846}">
      <dgm:prSet/>
      <dgm:spPr/>
      <dgm:t>
        <a:bodyPr/>
        <a:lstStyle/>
        <a:p>
          <a:endParaRPr lang="fr-FR"/>
        </a:p>
      </dgm:t>
    </dgm:pt>
    <dgm:pt modelId="{927E50BD-C98B-4BE2-9E96-3327BB555AC1}" type="sibTrans" cxnId="{9B19D207-765B-4E73-ACC7-0A0C226C4846}">
      <dgm:prSet/>
      <dgm:spPr/>
      <dgm:t>
        <a:bodyPr/>
        <a:lstStyle/>
        <a:p>
          <a:endParaRPr lang="fr-FR"/>
        </a:p>
      </dgm:t>
    </dgm:pt>
    <dgm:pt modelId="{8133E675-DC2B-4BF8-AF1C-0FB53507933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Confidentialité, données sensibles</a:t>
          </a:r>
          <a:endParaRPr lang="fr-FR" sz="2000" dirty="0"/>
        </a:p>
      </dgm:t>
    </dgm:pt>
    <dgm:pt modelId="{BE759E5C-F6F3-4D64-8C86-85E08480923A}" type="parTrans" cxnId="{E7895BDD-9D08-4ABE-B8B2-6A2182FAB26A}">
      <dgm:prSet/>
      <dgm:spPr/>
      <dgm:t>
        <a:bodyPr/>
        <a:lstStyle/>
        <a:p>
          <a:endParaRPr lang="fr-FR"/>
        </a:p>
      </dgm:t>
    </dgm:pt>
    <dgm:pt modelId="{8BE66DD9-8421-409E-9889-105627BC7400}" type="sibTrans" cxnId="{E7895BDD-9D08-4ABE-B8B2-6A2182FAB26A}">
      <dgm:prSet/>
      <dgm:spPr/>
      <dgm:t>
        <a:bodyPr/>
        <a:lstStyle/>
        <a:p>
          <a:endParaRPr lang="fr-FR"/>
        </a:p>
      </dgm:t>
    </dgm:pt>
    <dgm:pt modelId="{670BEE56-B9CC-4D84-B208-0DF45F21398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Droits d’auteur d’une tierce personne</a:t>
          </a:r>
          <a:endParaRPr lang="fr-FR" sz="2000" dirty="0"/>
        </a:p>
      </dgm:t>
    </dgm:pt>
    <dgm:pt modelId="{E3DF6C0E-88CE-43D6-A64A-9F9F8D9CB13D}" type="parTrans" cxnId="{2B165496-AEC8-42A5-877E-CA0E23B60F6D}">
      <dgm:prSet/>
      <dgm:spPr/>
      <dgm:t>
        <a:bodyPr/>
        <a:lstStyle/>
        <a:p>
          <a:endParaRPr lang="fr-FR"/>
        </a:p>
      </dgm:t>
    </dgm:pt>
    <dgm:pt modelId="{D33BAA84-2009-4F20-8E68-423FDDA4872B}" type="sibTrans" cxnId="{2B165496-AEC8-42A5-877E-CA0E23B60F6D}">
      <dgm:prSet/>
      <dgm:spPr/>
      <dgm:t>
        <a:bodyPr/>
        <a:lstStyle/>
        <a:p>
          <a:endParaRPr lang="fr-FR"/>
        </a:p>
      </dgm:t>
    </dgm:pt>
    <dgm:pt modelId="{7C168C38-0A4B-48EF-B2B5-90DA89D21A4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Publication en cours ou prévue</a:t>
          </a:r>
          <a:endParaRPr lang="fr-FR" sz="2000" dirty="0"/>
        </a:p>
      </dgm:t>
    </dgm:pt>
    <dgm:pt modelId="{D863AD24-A4E7-49A4-8108-32DB40496873}" type="parTrans" cxnId="{E6FCD583-E0AF-4A3D-A975-85007315FBB5}">
      <dgm:prSet/>
      <dgm:spPr/>
      <dgm:t>
        <a:bodyPr/>
        <a:lstStyle/>
        <a:p>
          <a:endParaRPr lang="fr-FR"/>
        </a:p>
      </dgm:t>
    </dgm:pt>
    <dgm:pt modelId="{DB2CA837-FE7F-4CC1-8353-583BA7FEFC8A}" type="sibTrans" cxnId="{E6FCD583-E0AF-4A3D-A975-85007315FBB5}">
      <dgm:prSet/>
      <dgm:spPr/>
      <dgm:t>
        <a:bodyPr/>
        <a:lstStyle/>
        <a:p>
          <a:endParaRPr lang="fr-FR"/>
        </a:p>
      </dgm:t>
    </dgm:pt>
    <dgm:pt modelId="{AE98D228-5500-4A9A-9F89-A319060EE1B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sz="2000" dirty="0" smtClean="0"/>
            <a:t>Rétro-numérisation</a:t>
          </a:r>
          <a:endParaRPr lang="fr-FR" sz="2000" dirty="0"/>
        </a:p>
      </dgm:t>
    </dgm:pt>
    <dgm:pt modelId="{E922BF33-4677-462B-A457-B98BEF827EF1}" type="parTrans" cxnId="{E819B657-6660-49A5-B7B5-DC04B0058DEF}">
      <dgm:prSet/>
      <dgm:spPr/>
      <dgm:t>
        <a:bodyPr/>
        <a:lstStyle/>
        <a:p>
          <a:endParaRPr lang="fr-FR"/>
        </a:p>
      </dgm:t>
    </dgm:pt>
    <dgm:pt modelId="{2A03DD51-FCB1-4BE2-8EEC-9BBC1F85D0A6}" type="sibTrans" cxnId="{E819B657-6660-49A5-B7B5-DC04B0058DEF}">
      <dgm:prSet/>
      <dgm:spPr/>
      <dgm:t>
        <a:bodyPr/>
        <a:lstStyle/>
        <a:p>
          <a:endParaRPr lang="fr-FR"/>
        </a:p>
      </dgm:t>
    </dgm:pt>
    <dgm:pt modelId="{AFF707C5-D279-44C8-8F14-3DAE8CC2B70E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fr-FR" sz="3200" dirty="0"/>
        </a:p>
      </dgm:t>
    </dgm:pt>
    <dgm:pt modelId="{91E0D134-E41B-44C0-A43F-80225434F8D7}" type="sibTrans" cxnId="{E1EA11B2-FE8B-4F28-96A8-C5611C5F6DED}">
      <dgm:prSet/>
      <dgm:spPr/>
      <dgm:t>
        <a:bodyPr/>
        <a:lstStyle/>
        <a:p>
          <a:endParaRPr lang="fr-FR"/>
        </a:p>
      </dgm:t>
    </dgm:pt>
    <dgm:pt modelId="{AE338C10-EA7B-4636-BF80-AD50494FD982}" type="parTrans" cxnId="{E1EA11B2-FE8B-4F28-96A8-C5611C5F6DED}">
      <dgm:prSet/>
      <dgm:spPr/>
      <dgm:t>
        <a:bodyPr/>
        <a:lstStyle/>
        <a:p>
          <a:endParaRPr lang="fr-FR"/>
        </a:p>
      </dgm:t>
    </dgm:pt>
    <dgm:pt modelId="{76EF6441-69E3-4BF4-A653-B33A89E27DE0}" type="pres">
      <dgm:prSet presAssocID="{734A8D88-2080-4C5E-951C-DDAFA827AF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187112-3AA7-4BB9-9265-9E7D53E9C338}" type="pres">
      <dgm:prSet presAssocID="{AFF707C5-D279-44C8-8F14-3DAE8CC2B70E}" presName="centerShape" presStyleLbl="node0" presStyleIdx="0" presStyleCnt="1"/>
      <dgm:spPr/>
      <dgm:t>
        <a:bodyPr/>
        <a:lstStyle/>
        <a:p>
          <a:endParaRPr lang="fr-FR"/>
        </a:p>
      </dgm:t>
    </dgm:pt>
    <dgm:pt modelId="{138612F4-A502-41FF-961A-2FFD856DC257}" type="pres">
      <dgm:prSet presAssocID="{D863AD24-A4E7-49A4-8108-32DB40496873}" presName="Name9" presStyleLbl="parChTrans1D2" presStyleIdx="0" presStyleCnt="5"/>
      <dgm:spPr/>
      <dgm:t>
        <a:bodyPr/>
        <a:lstStyle/>
        <a:p>
          <a:endParaRPr lang="fr-FR"/>
        </a:p>
      </dgm:t>
    </dgm:pt>
    <dgm:pt modelId="{0A359334-269E-4771-8759-D71D87AFF847}" type="pres">
      <dgm:prSet presAssocID="{D863AD24-A4E7-49A4-8108-32DB40496873}" presName="connTx" presStyleLbl="parChTrans1D2" presStyleIdx="0" presStyleCnt="5"/>
      <dgm:spPr/>
      <dgm:t>
        <a:bodyPr/>
        <a:lstStyle/>
        <a:p>
          <a:endParaRPr lang="fr-FR"/>
        </a:p>
      </dgm:t>
    </dgm:pt>
    <dgm:pt modelId="{65930D97-29FA-4A07-A3F3-857AE5C51255}" type="pres">
      <dgm:prSet presAssocID="{7C168C38-0A4B-48EF-B2B5-90DA89D21A4B}" presName="node" presStyleLbl="node1" presStyleIdx="0" presStyleCnt="5" custScaleX="166967" custScaleY="1669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D90959-68B0-499F-80CD-0F0130A832D8}" type="pres">
      <dgm:prSet presAssocID="{75E1B15D-AD3A-42A2-984A-FC43781B4871}" presName="Name9" presStyleLbl="parChTrans1D2" presStyleIdx="1" presStyleCnt="5"/>
      <dgm:spPr/>
      <dgm:t>
        <a:bodyPr/>
        <a:lstStyle/>
        <a:p>
          <a:endParaRPr lang="fr-FR"/>
        </a:p>
      </dgm:t>
    </dgm:pt>
    <dgm:pt modelId="{5C97DBAA-A336-498F-BA84-D06E1E57E963}" type="pres">
      <dgm:prSet presAssocID="{75E1B15D-AD3A-42A2-984A-FC43781B4871}" presName="connTx" presStyleLbl="parChTrans1D2" presStyleIdx="1" presStyleCnt="5"/>
      <dgm:spPr/>
      <dgm:t>
        <a:bodyPr/>
        <a:lstStyle/>
        <a:p>
          <a:endParaRPr lang="fr-FR"/>
        </a:p>
      </dgm:t>
    </dgm:pt>
    <dgm:pt modelId="{B0B11960-2756-4977-A208-354E81266E9F}" type="pres">
      <dgm:prSet presAssocID="{9038DB70-0811-4BF9-96AF-25C10E68CA9C}" presName="node" presStyleLbl="node1" presStyleIdx="1" presStyleCnt="5" custScaleX="166967" custScaleY="1669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33DE0-399E-4FE7-A98B-6A7B5D32F959}" type="pres">
      <dgm:prSet presAssocID="{BE759E5C-F6F3-4D64-8C86-85E08480923A}" presName="Name9" presStyleLbl="parChTrans1D2" presStyleIdx="2" presStyleCnt="5"/>
      <dgm:spPr/>
      <dgm:t>
        <a:bodyPr/>
        <a:lstStyle/>
        <a:p>
          <a:endParaRPr lang="fr-FR"/>
        </a:p>
      </dgm:t>
    </dgm:pt>
    <dgm:pt modelId="{6A07F33D-4815-40E2-AE38-FFA0BFDF1D2F}" type="pres">
      <dgm:prSet presAssocID="{BE759E5C-F6F3-4D64-8C86-85E08480923A}" presName="connTx" presStyleLbl="parChTrans1D2" presStyleIdx="2" presStyleCnt="5"/>
      <dgm:spPr/>
      <dgm:t>
        <a:bodyPr/>
        <a:lstStyle/>
        <a:p>
          <a:endParaRPr lang="fr-FR"/>
        </a:p>
      </dgm:t>
    </dgm:pt>
    <dgm:pt modelId="{743A886E-8787-423E-AB24-7B16AE86F7C9}" type="pres">
      <dgm:prSet presAssocID="{8133E675-DC2B-4BF8-AF1C-0FB535079331}" presName="node" presStyleLbl="node1" presStyleIdx="2" presStyleCnt="5" custScaleX="166967" custScaleY="1669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ABCA78-8047-4102-97D9-AB57C437B88C}" type="pres">
      <dgm:prSet presAssocID="{E3DF6C0E-88CE-43D6-A64A-9F9F8D9CB13D}" presName="Name9" presStyleLbl="parChTrans1D2" presStyleIdx="3" presStyleCnt="5"/>
      <dgm:spPr/>
      <dgm:t>
        <a:bodyPr/>
        <a:lstStyle/>
        <a:p>
          <a:endParaRPr lang="fr-FR"/>
        </a:p>
      </dgm:t>
    </dgm:pt>
    <dgm:pt modelId="{C5D57CF2-FD66-48A0-BF3D-283260400DF0}" type="pres">
      <dgm:prSet presAssocID="{E3DF6C0E-88CE-43D6-A64A-9F9F8D9CB13D}" presName="connTx" presStyleLbl="parChTrans1D2" presStyleIdx="3" presStyleCnt="5"/>
      <dgm:spPr/>
      <dgm:t>
        <a:bodyPr/>
        <a:lstStyle/>
        <a:p>
          <a:endParaRPr lang="fr-FR"/>
        </a:p>
      </dgm:t>
    </dgm:pt>
    <dgm:pt modelId="{25306342-8A0F-443B-89C2-1A802E0E4C69}" type="pres">
      <dgm:prSet presAssocID="{670BEE56-B9CC-4D84-B208-0DF45F213989}" presName="node" presStyleLbl="node1" presStyleIdx="3" presStyleCnt="5" custScaleX="166967" custScaleY="1669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E4106-0306-409D-895B-CEAFF4317031}" type="pres">
      <dgm:prSet presAssocID="{E922BF33-4677-462B-A457-B98BEF827EF1}" presName="Name9" presStyleLbl="parChTrans1D2" presStyleIdx="4" presStyleCnt="5"/>
      <dgm:spPr/>
      <dgm:t>
        <a:bodyPr/>
        <a:lstStyle/>
        <a:p>
          <a:endParaRPr lang="fr-FR"/>
        </a:p>
      </dgm:t>
    </dgm:pt>
    <dgm:pt modelId="{31F2501E-680C-4E72-A0AA-D2563891C1BD}" type="pres">
      <dgm:prSet presAssocID="{E922BF33-4677-462B-A457-B98BEF827EF1}" presName="connTx" presStyleLbl="parChTrans1D2" presStyleIdx="4" presStyleCnt="5"/>
      <dgm:spPr/>
      <dgm:t>
        <a:bodyPr/>
        <a:lstStyle/>
        <a:p>
          <a:endParaRPr lang="fr-FR"/>
        </a:p>
      </dgm:t>
    </dgm:pt>
    <dgm:pt modelId="{53F79AAA-485D-4405-9C73-918B26E41B72}" type="pres">
      <dgm:prSet presAssocID="{AE98D228-5500-4A9A-9F89-A319060EE1B9}" presName="node" presStyleLbl="node1" presStyleIdx="4" presStyleCnt="5" custScaleX="166967" custScaleY="1669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5993632-9491-4994-A5E4-E8AA71B7065F}" type="presOf" srcId="{E3DF6C0E-88CE-43D6-A64A-9F9F8D9CB13D}" destId="{C5D57CF2-FD66-48A0-BF3D-283260400DF0}" srcOrd="1" destOrd="0" presId="urn:microsoft.com/office/officeart/2005/8/layout/radial1"/>
    <dgm:cxn modelId="{994BA612-07A4-4A55-9514-75CF3D2B9E85}" type="presOf" srcId="{E922BF33-4677-462B-A457-B98BEF827EF1}" destId="{31F2501E-680C-4E72-A0AA-D2563891C1BD}" srcOrd="1" destOrd="0" presId="urn:microsoft.com/office/officeart/2005/8/layout/radial1"/>
    <dgm:cxn modelId="{BF7FC938-DE06-4E34-8700-1127C3339338}" type="presOf" srcId="{AE98D228-5500-4A9A-9F89-A319060EE1B9}" destId="{53F79AAA-485D-4405-9C73-918B26E41B72}" srcOrd="0" destOrd="0" presId="urn:microsoft.com/office/officeart/2005/8/layout/radial1"/>
    <dgm:cxn modelId="{E1EA11B2-FE8B-4F28-96A8-C5611C5F6DED}" srcId="{734A8D88-2080-4C5E-951C-DDAFA827AF1B}" destId="{AFF707C5-D279-44C8-8F14-3DAE8CC2B70E}" srcOrd="0" destOrd="0" parTransId="{AE338C10-EA7B-4636-BF80-AD50494FD982}" sibTransId="{91E0D134-E41B-44C0-A43F-80225434F8D7}"/>
    <dgm:cxn modelId="{F29AF38C-086C-4069-9D7B-8C739946D49C}" type="presOf" srcId="{7C168C38-0A4B-48EF-B2B5-90DA89D21A4B}" destId="{65930D97-29FA-4A07-A3F3-857AE5C51255}" srcOrd="0" destOrd="0" presId="urn:microsoft.com/office/officeart/2005/8/layout/radial1"/>
    <dgm:cxn modelId="{1880D19B-E64F-483F-A0FF-D0AB0E1053D1}" type="presOf" srcId="{E922BF33-4677-462B-A457-B98BEF827EF1}" destId="{A1FE4106-0306-409D-895B-CEAFF4317031}" srcOrd="0" destOrd="0" presId="urn:microsoft.com/office/officeart/2005/8/layout/radial1"/>
    <dgm:cxn modelId="{02F322A3-C4BD-4BEB-915F-7169B8090388}" type="presOf" srcId="{9038DB70-0811-4BF9-96AF-25C10E68CA9C}" destId="{B0B11960-2756-4977-A208-354E81266E9F}" srcOrd="0" destOrd="0" presId="urn:microsoft.com/office/officeart/2005/8/layout/radial1"/>
    <dgm:cxn modelId="{EF844AAF-0A77-4AC0-B1C4-F7129A624D7B}" type="presOf" srcId="{E3DF6C0E-88CE-43D6-A64A-9F9F8D9CB13D}" destId="{1BABCA78-8047-4102-97D9-AB57C437B88C}" srcOrd="0" destOrd="0" presId="urn:microsoft.com/office/officeart/2005/8/layout/radial1"/>
    <dgm:cxn modelId="{57F3C710-6024-453B-9BDF-7900FAB3F605}" type="presOf" srcId="{D863AD24-A4E7-49A4-8108-32DB40496873}" destId="{138612F4-A502-41FF-961A-2FFD856DC257}" srcOrd="0" destOrd="0" presId="urn:microsoft.com/office/officeart/2005/8/layout/radial1"/>
    <dgm:cxn modelId="{C46A9EEE-CA61-4448-B91F-43D09903AB2D}" type="presOf" srcId="{8133E675-DC2B-4BF8-AF1C-0FB535079331}" destId="{743A886E-8787-423E-AB24-7B16AE86F7C9}" srcOrd="0" destOrd="0" presId="urn:microsoft.com/office/officeart/2005/8/layout/radial1"/>
    <dgm:cxn modelId="{47FA0B58-E44C-4E04-96AA-F9CA202A618A}" type="presOf" srcId="{734A8D88-2080-4C5E-951C-DDAFA827AF1B}" destId="{76EF6441-69E3-4BF4-A653-B33A89E27DE0}" srcOrd="0" destOrd="0" presId="urn:microsoft.com/office/officeart/2005/8/layout/radial1"/>
    <dgm:cxn modelId="{2B165496-AEC8-42A5-877E-CA0E23B60F6D}" srcId="{AFF707C5-D279-44C8-8F14-3DAE8CC2B70E}" destId="{670BEE56-B9CC-4D84-B208-0DF45F213989}" srcOrd="3" destOrd="0" parTransId="{E3DF6C0E-88CE-43D6-A64A-9F9F8D9CB13D}" sibTransId="{D33BAA84-2009-4F20-8E68-423FDDA4872B}"/>
    <dgm:cxn modelId="{E7895BDD-9D08-4ABE-B8B2-6A2182FAB26A}" srcId="{AFF707C5-D279-44C8-8F14-3DAE8CC2B70E}" destId="{8133E675-DC2B-4BF8-AF1C-0FB535079331}" srcOrd="2" destOrd="0" parTransId="{BE759E5C-F6F3-4D64-8C86-85E08480923A}" sibTransId="{8BE66DD9-8421-409E-9889-105627BC7400}"/>
    <dgm:cxn modelId="{F6EF22CE-D6E3-4D3E-9963-C590EBD88C79}" type="presOf" srcId="{670BEE56-B9CC-4D84-B208-0DF45F213989}" destId="{25306342-8A0F-443B-89C2-1A802E0E4C69}" srcOrd="0" destOrd="0" presId="urn:microsoft.com/office/officeart/2005/8/layout/radial1"/>
    <dgm:cxn modelId="{208FC699-B11A-4879-9BDE-5C4405205ABD}" type="presOf" srcId="{75E1B15D-AD3A-42A2-984A-FC43781B4871}" destId="{5C97DBAA-A336-498F-BA84-D06E1E57E963}" srcOrd="1" destOrd="0" presId="urn:microsoft.com/office/officeart/2005/8/layout/radial1"/>
    <dgm:cxn modelId="{51647073-4932-4F9D-B536-43E1C88640A6}" type="presOf" srcId="{BE759E5C-F6F3-4D64-8C86-85E08480923A}" destId="{73C33DE0-399E-4FE7-A98B-6A7B5D32F959}" srcOrd="0" destOrd="0" presId="urn:microsoft.com/office/officeart/2005/8/layout/radial1"/>
    <dgm:cxn modelId="{019F7A21-0B25-419B-BDE6-D8AD1662B64A}" type="presOf" srcId="{BE759E5C-F6F3-4D64-8C86-85E08480923A}" destId="{6A07F33D-4815-40E2-AE38-FFA0BFDF1D2F}" srcOrd="1" destOrd="0" presId="urn:microsoft.com/office/officeart/2005/8/layout/radial1"/>
    <dgm:cxn modelId="{F4CA652B-187E-49CE-A4BB-727093647460}" type="presOf" srcId="{D863AD24-A4E7-49A4-8108-32DB40496873}" destId="{0A359334-269E-4771-8759-D71D87AFF847}" srcOrd="1" destOrd="0" presId="urn:microsoft.com/office/officeart/2005/8/layout/radial1"/>
    <dgm:cxn modelId="{E819B657-6660-49A5-B7B5-DC04B0058DEF}" srcId="{AFF707C5-D279-44C8-8F14-3DAE8CC2B70E}" destId="{AE98D228-5500-4A9A-9F89-A319060EE1B9}" srcOrd="4" destOrd="0" parTransId="{E922BF33-4677-462B-A457-B98BEF827EF1}" sibTransId="{2A03DD51-FCB1-4BE2-8EEC-9BBC1F85D0A6}"/>
    <dgm:cxn modelId="{25622E9E-65F3-4493-B5D8-52ED33FE797C}" type="presOf" srcId="{75E1B15D-AD3A-42A2-984A-FC43781B4871}" destId="{B1D90959-68B0-499F-80CD-0F0130A832D8}" srcOrd="0" destOrd="0" presId="urn:microsoft.com/office/officeart/2005/8/layout/radial1"/>
    <dgm:cxn modelId="{E6FCD583-E0AF-4A3D-A975-85007315FBB5}" srcId="{AFF707C5-D279-44C8-8F14-3DAE8CC2B70E}" destId="{7C168C38-0A4B-48EF-B2B5-90DA89D21A4B}" srcOrd="0" destOrd="0" parTransId="{D863AD24-A4E7-49A4-8108-32DB40496873}" sibTransId="{DB2CA837-FE7F-4CC1-8353-583BA7FEFC8A}"/>
    <dgm:cxn modelId="{427C2F77-11FC-40AB-945C-5B4D5EFEDE27}" type="presOf" srcId="{AFF707C5-D279-44C8-8F14-3DAE8CC2B70E}" destId="{4E187112-3AA7-4BB9-9265-9E7D53E9C338}" srcOrd="0" destOrd="0" presId="urn:microsoft.com/office/officeart/2005/8/layout/radial1"/>
    <dgm:cxn modelId="{9B19D207-765B-4E73-ACC7-0A0C226C4846}" srcId="{AFF707C5-D279-44C8-8F14-3DAE8CC2B70E}" destId="{9038DB70-0811-4BF9-96AF-25C10E68CA9C}" srcOrd="1" destOrd="0" parTransId="{75E1B15D-AD3A-42A2-984A-FC43781B4871}" sibTransId="{927E50BD-C98B-4BE2-9E96-3327BB555AC1}"/>
    <dgm:cxn modelId="{7815FD8D-2470-4A25-AF25-AA361937975F}" type="presParOf" srcId="{76EF6441-69E3-4BF4-A653-B33A89E27DE0}" destId="{4E187112-3AA7-4BB9-9265-9E7D53E9C338}" srcOrd="0" destOrd="0" presId="urn:microsoft.com/office/officeart/2005/8/layout/radial1"/>
    <dgm:cxn modelId="{BEC40A5A-F135-4227-A8B7-7EEFDC80974B}" type="presParOf" srcId="{76EF6441-69E3-4BF4-A653-B33A89E27DE0}" destId="{138612F4-A502-41FF-961A-2FFD856DC257}" srcOrd="1" destOrd="0" presId="urn:microsoft.com/office/officeart/2005/8/layout/radial1"/>
    <dgm:cxn modelId="{46B6F295-D295-483A-99DE-D6FDE30DA461}" type="presParOf" srcId="{138612F4-A502-41FF-961A-2FFD856DC257}" destId="{0A359334-269E-4771-8759-D71D87AFF847}" srcOrd="0" destOrd="0" presId="urn:microsoft.com/office/officeart/2005/8/layout/radial1"/>
    <dgm:cxn modelId="{F89BB604-6805-410B-A554-B0B08A1D1533}" type="presParOf" srcId="{76EF6441-69E3-4BF4-A653-B33A89E27DE0}" destId="{65930D97-29FA-4A07-A3F3-857AE5C51255}" srcOrd="2" destOrd="0" presId="urn:microsoft.com/office/officeart/2005/8/layout/radial1"/>
    <dgm:cxn modelId="{0B3E081C-C4F1-4880-B849-66495D3229CA}" type="presParOf" srcId="{76EF6441-69E3-4BF4-A653-B33A89E27DE0}" destId="{B1D90959-68B0-499F-80CD-0F0130A832D8}" srcOrd="3" destOrd="0" presId="urn:microsoft.com/office/officeart/2005/8/layout/radial1"/>
    <dgm:cxn modelId="{DA77444D-FE11-4E4C-902C-1598A7CD3015}" type="presParOf" srcId="{B1D90959-68B0-499F-80CD-0F0130A832D8}" destId="{5C97DBAA-A336-498F-BA84-D06E1E57E963}" srcOrd="0" destOrd="0" presId="urn:microsoft.com/office/officeart/2005/8/layout/radial1"/>
    <dgm:cxn modelId="{67BF90B5-CBD6-4912-A3F4-55C71FB6176B}" type="presParOf" srcId="{76EF6441-69E3-4BF4-A653-B33A89E27DE0}" destId="{B0B11960-2756-4977-A208-354E81266E9F}" srcOrd="4" destOrd="0" presId="urn:microsoft.com/office/officeart/2005/8/layout/radial1"/>
    <dgm:cxn modelId="{248F75D4-237E-4A20-883B-B761014BD350}" type="presParOf" srcId="{76EF6441-69E3-4BF4-A653-B33A89E27DE0}" destId="{73C33DE0-399E-4FE7-A98B-6A7B5D32F959}" srcOrd="5" destOrd="0" presId="urn:microsoft.com/office/officeart/2005/8/layout/radial1"/>
    <dgm:cxn modelId="{12D58F1E-91B0-47BE-BE67-38CA8080858C}" type="presParOf" srcId="{73C33DE0-399E-4FE7-A98B-6A7B5D32F959}" destId="{6A07F33D-4815-40E2-AE38-FFA0BFDF1D2F}" srcOrd="0" destOrd="0" presId="urn:microsoft.com/office/officeart/2005/8/layout/radial1"/>
    <dgm:cxn modelId="{F6B39D95-3968-498F-BB4D-9055B7713B80}" type="presParOf" srcId="{76EF6441-69E3-4BF4-A653-B33A89E27DE0}" destId="{743A886E-8787-423E-AB24-7B16AE86F7C9}" srcOrd="6" destOrd="0" presId="urn:microsoft.com/office/officeart/2005/8/layout/radial1"/>
    <dgm:cxn modelId="{1CB735CA-080B-44E7-B459-42F80D2072ED}" type="presParOf" srcId="{76EF6441-69E3-4BF4-A653-B33A89E27DE0}" destId="{1BABCA78-8047-4102-97D9-AB57C437B88C}" srcOrd="7" destOrd="0" presId="urn:microsoft.com/office/officeart/2005/8/layout/radial1"/>
    <dgm:cxn modelId="{975D94B3-F9B0-4C07-8134-748655C21B13}" type="presParOf" srcId="{1BABCA78-8047-4102-97D9-AB57C437B88C}" destId="{C5D57CF2-FD66-48A0-BF3D-283260400DF0}" srcOrd="0" destOrd="0" presId="urn:microsoft.com/office/officeart/2005/8/layout/radial1"/>
    <dgm:cxn modelId="{8C36F49B-F71B-4810-97D7-720A2DBFFE11}" type="presParOf" srcId="{76EF6441-69E3-4BF4-A653-B33A89E27DE0}" destId="{25306342-8A0F-443B-89C2-1A802E0E4C69}" srcOrd="8" destOrd="0" presId="urn:microsoft.com/office/officeart/2005/8/layout/radial1"/>
    <dgm:cxn modelId="{D05C3157-20C8-4393-BC0D-A540937DF46E}" type="presParOf" srcId="{76EF6441-69E3-4BF4-A653-B33A89E27DE0}" destId="{A1FE4106-0306-409D-895B-CEAFF4317031}" srcOrd="9" destOrd="0" presId="urn:microsoft.com/office/officeart/2005/8/layout/radial1"/>
    <dgm:cxn modelId="{C84F83F8-12FB-4D82-B32D-985E451149F7}" type="presParOf" srcId="{A1FE4106-0306-409D-895B-CEAFF4317031}" destId="{31F2501E-680C-4E72-A0AA-D2563891C1BD}" srcOrd="0" destOrd="0" presId="urn:microsoft.com/office/officeart/2005/8/layout/radial1"/>
    <dgm:cxn modelId="{8DA2A976-49FD-4C23-9CE3-2A18285D7BA5}" type="presParOf" srcId="{76EF6441-69E3-4BF4-A653-B33A89E27DE0}" destId="{53F79AAA-485D-4405-9C73-918B26E41B7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49F391-0C64-421B-93CA-38B710308FBA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71B69BB-0447-4926-BACD-33953E1461DC}">
      <dgm:prSet/>
      <dgm:spPr/>
      <dgm:t>
        <a:bodyPr/>
        <a:lstStyle/>
        <a:p>
          <a:pPr rtl="0"/>
          <a:r>
            <a:rPr lang="fr-FR" smtClean="0"/>
            <a:t>Star</a:t>
          </a:r>
          <a:endParaRPr lang="fr-FR"/>
        </a:p>
      </dgm:t>
    </dgm:pt>
    <dgm:pt modelId="{C088BD5F-95EA-4367-BA62-EC0BC8B8570E}" type="parTrans" cxnId="{C48F9747-65A4-4A96-ABD3-37757D888DAD}">
      <dgm:prSet/>
      <dgm:spPr/>
      <dgm:t>
        <a:bodyPr/>
        <a:lstStyle/>
        <a:p>
          <a:endParaRPr lang="fr-FR"/>
        </a:p>
      </dgm:t>
    </dgm:pt>
    <dgm:pt modelId="{7EBA1899-F2EE-401D-B5A8-814534ABA964}" type="sibTrans" cxnId="{C48F9747-65A4-4A96-ABD3-37757D888DAD}">
      <dgm:prSet/>
      <dgm:spPr/>
      <dgm:t>
        <a:bodyPr/>
        <a:lstStyle/>
        <a:p>
          <a:endParaRPr lang="fr-FR"/>
        </a:p>
      </dgm:t>
    </dgm:pt>
    <dgm:pt modelId="{638C553F-94ED-4217-B1E0-1B9F133C6F0C}">
      <dgm:prSet custT="1"/>
      <dgm:spPr/>
      <dgm:t>
        <a:bodyPr/>
        <a:lstStyle/>
        <a:p>
          <a:pPr rtl="0"/>
          <a:r>
            <a:rPr lang="fr-FR" sz="1800" dirty="0" smtClean="0"/>
            <a:t>Lancement en 2006</a:t>
          </a:r>
          <a:endParaRPr lang="fr-FR" sz="1800" dirty="0"/>
        </a:p>
      </dgm:t>
    </dgm:pt>
    <dgm:pt modelId="{6A440C9F-2DB3-495C-AD12-6EAB8EB36CC6}" type="parTrans" cxnId="{F7112374-5A86-491D-81A5-9501B2ECF6F0}">
      <dgm:prSet/>
      <dgm:spPr/>
      <dgm:t>
        <a:bodyPr/>
        <a:lstStyle/>
        <a:p>
          <a:endParaRPr lang="fr-FR"/>
        </a:p>
      </dgm:t>
    </dgm:pt>
    <dgm:pt modelId="{E4AFBBD8-F267-4434-9C5F-B0E2BC54FAD6}" type="sibTrans" cxnId="{F7112374-5A86-491D-81A5-9501B2ECF6F0}">
      <dgm:prSet/>
      <dgm:spPr/>
      <dgm:t>
        <a:bodyPr/>
        <a:lstStyle/>
        <a:p>
          <a:endParaRPr lang="fr-FR"/>
        </a:p>
      </dgm:t>
    </dgm:pt>
    <dgm:pt modelId="{F369548C-F78B-448F-A567-B4DEE204FA85}">
      <dgm:prSet custT="1"/>
      <dgm:spPr/>
      <dgm:t>
        <a:bodyPr/>
        <a:lstStyle/>
        <a:p>
          <a:pPr rtl="0"/>
          <a:r>
            <a:rPr lang="fr-FR" sz="1800" dirty="0" smtClean="0"/>
            <a:t>74 universités pleinement opérationnelles</a:t>
          </a:r>
          <a:endParaRPr lang="fr-FR" sz="1800" dirty="0"/>
        </a:p>
      </dgm:t>
    </dgm:pt>
    <dgm:pt modelId="{0E5535D6-7C6C-45EB-9AE8-BD24FFB32B68}" type="parTrans" cxnId="{48343ED0-7CDC-4873-BD9C-D610D638A370}">
      <dgm:prSet/>
      <dgm:spPr/>
      <dgm:t>
        <a:bodyPr/>
        <a:lstStyle/>
        <a:p>
          <a:endParaRPr lang="fr-FR"/>
        </a:p>
      </dgm:t>
    </dgm:pt>
    <dgm:pt modelId="{8DF5933F-469A-4601-83A5-B0BD88832CAF}" type="sibTrans" cxnId="{48343ED0-7CDC-4873-BD9C-D610D638A370}">
      <dgm:prSet/>
      <dgm:spPr/>
      <dgm:t>
        <a:bodyPr/>
        <a:lstStyle/>
        <a:p>
          <a:endParaRPr lang="fr-FR"/>
        </a:p>
      </dgm:t>
    </dgm:pt>
    <dgm:pt modelId="{4DF7242D-E40E-4719-86D3-9CD5F5044D0A}">
      <dgm:prSet custT="1"/>
      <dgm:spPr/>
      <dgm:t>
        <a:bodyPr/>
        <a:lstStyle/>
        <a:p>
          <a:pPr rtl="0"/>
          <a:r>
            <a:rPr lang="fr-FR" sz="1800" dirty="0" smtClean="0"/>
            <a:t>Enregistrement de 10 631 thèses dont 80% sont accessibles</a:t>
          </a:r>
          <a:endParaRPr lang="fr-FR" sz="1800" dirty="0"/>
        </a:p>
      </dgm:t>
    </dgm:pt>
    <dgm:pt modelId="{57F6EA2C-D4C5-4A0B-9066-6D16DFBFFC8D}" type="parTrans" cxnId="{A9989A78-E79F-4822-BB28-1582BAED8598}">
      <dgm:prSet/>
      <dgm:spPr/>
      <dgm:t>
        <a:bodyPr/>
        <a:lstStyle/>
        <a:p>
          <a:endParaRPr lang="fr-FR"/>
        </a:p>
      </dgm:t>
    </dgm:pt>
    <dgm:pt modelId="{68FC8D45-4146-4BBB-A399-6164A6B51776}" type="sibTrans" cxnId="{A9989A78-E79F-4822-BB28-1582BAED8598}">
      <dgm:prSet/>
      <dgm:spPr/>
      <dgm:t>
        <a:bodyPr/>
        <a:lstStyle/>
        <a:p>
          <a:endParaRPr lang="fr-FR"/>
        </a:p>
      </dgm:t>
    </dgm:pt>
    <dgm:pt modelId="{B0A4BD65-B6BA-46CD-8EDE-BD8EA1B87CD2}">
      <dgm:prSet/>
      <dgm:spPr/>
      <dgm:t>
        <a:bodyPr/>
        <a:lstStyle/>
        <a:p>
          <a:pPr rtl="0"/>
          <a:r>
            <a:rPr lang="fr-FR" dirty="0" err="1" smtClean="0"/>
            <a:t>ProQuest</a:t>
          </a:r>
          <a:r>
            <a:rPr lang="fr-FR" dirty="0" smtClean="0"/>
            <a:t> </a:t>
          </a:r>
          <a:r>
            <a:rPr lang="en-GB" dirty="0" smtClean="0"/>
            <a:t>Dissertation Publishing</a:t>
          </a:r>
          <a:endParaRPr lang="fr-FR" dirty="0"/>
        </a:p>
      </dgm:t>
    </dgm:pt>
    <dgm:pt modelId="{220325AB-4410-4614-A0F0-0DE65BF6C3AA}" type="parTrans" cxnId="{08495271-715E-43D1-91B3-995FE1C0C184}">
      <dgm:prSet/>
      <dgm:spPr/>
      <dgm:t>
        <a:bodyPr/>
        <a:lstStyle/>
        <a:p>
          <a:endParaRPr lang="fr-FR"/>
        </a:p>
      </dgm:t>
    </dgm:pt>
    <dgm:pt modelId="{21661D22-C2D2-4806-B587-B18739242245}" type="sibTrans" cxnId="{08495271-715E-43D1-91B3-995FE1C0C184}">
      <dgm:prSet/>
      <dgm:spPr/>
      <dgm:t>
        <a:bodyPr/>
        <a:lstStyle/>
        <a:p>
          <a:endParaRPr lang="fr-FR"/>
        </a:p>
      </dgm:t>
    </dgm:pt>
    <dgm:pt modelId="{57A73F41-9847-40FD-8F29-39A6D14426F1}">
      <dgm:prSet custT="1"/>
      <dgm:spPr/>
      <dgm:t>
        <a:bodyPr/>
        <a:lstStyle/>
        <a:p>
          <a:pPr rtl="0"/>
          <a:r>
            <a:rPr lang="en-GB" sz="1800" dirty="0" err="1" smtClean="0"/>
            <a:t>Lancement</a:t>
          </a:r>
          <a:r>
            <a:rPr lang="en-GB" sz="1800" dirty="0" smtClean="0"/>
            <a:t> en 1938</a:t>
          </a:r>
          <a:endParaRPr lang="fr-FR" sz="1800" dirty="0"/>
        </a:p>
      </dgm:t>
    </dgm:pt>
    <dgm:pt modelId="{AFA5F013-F0E7-4CDB-99EB-100EF27B69E1}" type="parTrans" cxnId="{1596AC50-EC07-4FEF-863A-C483AF791126}">
      <dgm:prSet/>
      <dgm:spPr/>
      <dgm:t>
        <a:bodyPr/>
        <a:lstStyle/>
        <a:p>
          <a:endParaRPr lang="fr-FR"/>
        </a:p>
      </dgm:t>
    </dgm:pt>
    <dgm:pt modelId="{DA4F3DC0-5018-4460-AFE2-FC2066D2DF7D}" type="sibTrans" cxnId="{1596AC50-EC07-4FEF-863A-C483AF791126}">
      <dgm:prSet/>
      <dgm:spPr/>
      <dgm:t>
        <a:bodyPr/>
        <a:lstStyle/>
        <a:p>
          <a:endParaRPr lang="fr-FR"/>
        </a:p>
      </dgm:t>
    </dgm:pt>
    <dgm:pt modelId="{0933E038-DF87-4692-A48C-3DD64F7E7891}">
      <dgm:prSet custT="1"/>
      <dgm:spPr/>
      <dgm:t>
        <a:bodyPr/>
        <a:lstStyle/>
        <a:p>
          <a:pPr rtl="0"/>
          <a:r>
            <a:rPr lang="en-GB" sz="1800" dirty="0" smtClean="0"/>
            <a:t>700 </a:t>
          </a:r>
          <a:r>
            <a:rPr lang="en-GB" sz="1800" dirty="0" err="1" smtClean="0"/>
            <a:t>universités</a:t>
          </a:r>
          <a:endParaRPr lang="fr-FR" sz="1800" dirty="0"/>
        </a:p>
      </dgm:t>
    </dgm:pt>
    <dgm:pt modelId="{08B44376-4EBE-456A-ADD2-C4B7C082F127}" type="parTrans" cxnId="{71D3C824-8371-4B54-BF5C-62FE25860E1A}">
      <dgm:prSet/>
      <dgm:spPr/>
      <dgm:t>
        <a:bodyPr/>
        <a:lstStyle/>
        <a:p>
          <a:endParaRPr lang="fr-FR"/>
        </a:p>
      </dgm:t>
    </dgm:pt>
    <dgm:pt modelId="{5BCF4FD3-B058-48AC-811A-C358822334F3}" type="sibTrans" cxnId="{71D3C824-8371-4B54-BF5C-62FE25860E1A}">
      <dgm:prSet/>
      <dgm:spPr/>
      <dgm:t>
        <a:bodyPr/>
        <a:lstStyle/>
        <a:p>
          <a:endParaRPr lang="fr-FR"/>
        </a:p>
      </dgm:t>
    </dgm:pt>
    <dgm:pt modelId="{967DBF89-DE60-4DBA-BA47-D3592019722D}">
      <dgm:prSet custT="1"/>
      <dgm:spPr/>
      <dgm:t>
        <a:bodyPr/>
        <a:lstStyle/>
        <a:p>
          <a:pPr rtl="0"/>
          <a:r>
            <a:rPr lang="en-GB" sz="1800" dirty="0" smtClean="0"/>
            <a:t>+ de 500 000 </a:t>
          </a:r>
          <a:r>
            <a:rPr lang="en-GB" sz="1800" dirty="0" err="1" smtClean="0"/>
            <a:t>thèses</a:t>
          </a:r>
          <a:r>
            <a:rPr lang="en-GB" sz="1800" dirty="0" smtClean="0"/>
            <a:t> </a:t>
          </a:r>
          <a:r>
            <a:rPr lang="en-GB" sz="1800" dirty="0" err="1" smtClean="0"/>
            <a:t>dont</a:t>
          </a:r>
          <a:r>
            <a:rPr lang="en-GB" sz="1800" dirty="0" smtClean="0"/>
            <a:t> 25 000 (5%) sous embargo</a:t>
          </a:r>
          <a:endParaRPr lang="fr-FR" sz="1800" dirty="0"/>
        </a:p>
      </dgm:t>
    </dgm:pt>
    <dgm:pt modelId="{E6FC7CA3-8673-43AB-82E3-FA53CBA71CF2}" type="parTrans" cxnId="{2EEF8093-293D-4FA3-A237-D787640E8EEB}">
      <dgm:prSet/>
      <dgm:spPr/>
      <dgm:t>
        <a:bodyPr/>
        <a:lstStyle/>
        <a:p>
          <a:endParaRPr lang="fr-FR"/>
        </a:p>
      </dgm:t>
    </dgm:pt>
    <dgm:pt modelId="{870BBDA2-E906-4B5D-A1A4-6A0E0B4CB125}" type="sibTrans" cxnId="{2EEF8093-293D-4FA3-A237-D787640E8EEB}">
      <dgm:prSet/>
      <dgm:spPr/>
      <dgm:t>
        <a:bodyPr/>
        <a:lstStyle/>
        <a:p>
          <a:endParaRPr lang="fr-FR"/>
        </a:p>
      </dgm:t>
    </dgm:pt>
    <dgm:pt modelId="{8BC75C67-2EFF-463A-9206-A2A1512B5328}">
      <dgm:prSet custT="1"/>
      <dgm:spPr/>
      <dgm:t>
        <a:bodyPr/>
        <a:lstStyle/>
        <a:p>
          <a:pPr rtl="0"/>
          <a:r>
            <a:rPr lang="en-GB" sz="1800" dirty="0" smtClean="0"/>
            <a:t>La </a:t>
          </a:r>
          <a:r>
            <a:rPr lang="en-GB" sz="1800" dirty="0" err="1" smtClean="0"/>
            <a:t>plupart</a:t>
          </a:r>
          <a:r>
            <a:rPr lang="en-GB" sz="1800" dirty="0" smtClean="0"/>
            <a:t> des embargos </a:t>
          </a:r>
          <a:r>
            <a:rPr lang="en-GB" sz="1800" dirty="0" err="1" smtClean="0"/>
            <a:t>sont</a:t>
          </a:r>
          <a:r>
            <a:rPr lang="en-GB" sz="1800" dirty="0" smtClean="0"/>
            <a:t> de petites </a:t>
          </a:r>
          <a:r>
            <a:rPr lang="en-GB" sz="1800" dirty="0" err="1" smtClean="0"/>
            <a:t>périodes</a:t>
          </a:r>
          <a:endParaRPr lang="fr-FR" sz="1800" dirty="0"/>
        </a:p>
      </dgm:t>
    </dgm:pt>
    <dgm:pt modelId="{21A162BB-9715-4233-86DE-8ED6CCD4E487}" type="parTrans" cxnId="{A3ACFB5B-4A1C-4C86-90EA-0A9161444E24}">
      <dgm:prSet/>
      <dgm:spPr/>
      <dgm:t>
        <a:bodyPr/>
        <a:lstStyle/>
        <a:p>
          <a:endParaRPr lang="fr-FR"/>
        </a:p>
      </dgm:t>
    </dgm:pt>
    <dgm:pt modelId="{B9DBE2DA-492C-4E02-BF93-42E244110F8D}" type="sibTrans" cxnId="{A3ACFB5B-4A1C-4C86-90EA-0A9161444E24}">
      <dgm:prSet/>
      <dgm:spPr/>
      <dgm:t>
        <a:bodyPr/>
        <a:lstStyle/>
        <a:p>
          <a:endParaRPr lang="fr-FR"/>
        </a:p>
      </dgm:t>
    </dgm:pt>
    <dgm:pt modelId="{9CA7A6E0-A018-4552-AD23-0D4726A2419A}">
      <dgm:prSet/>
      <dgm:spPr/>
      <dgm:t>
        <a:bodyPr/>
        <a:lstStyle/>
        <a:p>
          <a:pPr rtl="0"/>
          <a:r>
            <a:rPr lang="fr-FR" dirty="0" err="1" smtClean="0"/>
            <a:t>RoarMap</a:t>
          </a:r>
          <a:endParaRPr lang="fr-FR" dirty="0"/>
        </a:p>
      </dgm:t>
    </dgm:pt>
    <dgm:pt modelId="{39F2F4A5-08D5-48A9-B81B-0D697C33F7A3}" type="parTrans" cxnId="{0F310DC1-B809-4C5D-B576-A9D303A613FC}">
      <dgm:prSet/>
      <dgm:spPr/>
      <dgm:t>
        <a:bodyPr/>
        <a:lstStyle/>
        <a:p>
          <a:endParaRPr lang="fr-FR"/>
        </a:p>
      </dgm:t>
    </dgm:pt>
    <dgm:pt modelId="{9975C5C1-2CE6-4D4F-91EE-BDBEB1117F54}" type="sibTrans" cxnId="{0F310DC1-B809-4C5D-B576-A9D303A613FC}">
      <dgm:prSet/>
      <dgm:spPr/>
      <dgm:t>
        <a:bodyPr/>
        <a:lstStyle/>
        <a:p>
          <a:endParaRPr lang="fr-FR"/>
        </a:p>
      </dgm:t>
    </dgm:pt>
    <dgm:pt modelId="{67EE3ABF-7DC7-4FA3-B447-C518F46E5C05}">
      <dgm:prSet custT="1"/>
      <dgm:spPr/>
      <dgm:t>
        <a:bodyPr/>
        <a:lstStyle/>
        <a:p>
          <a:pPr rtl="0"/>
          <a:r>
            <a:rPr lang="fr-FR" sz="1800" dirty="0" smtClean="0"/>
            <a:t>98 mandats de dépôt mentionnent  la gestion des thèses</a:t>
          </a:r>
          <a:endParaRPr lang="fr-FR" sz="1800" dirty="0"/>
        </a:p>
      </dgm:t>
    </dgm:pt>
    <dgm:pt modelId="{FA98F0EF-99FD-4821-BC4C-4352F1217170}" type="parTrans" cxnId="{D4B26F8E-BC83-4CA4-B112-764B4B785CC6}">
      <dgm:prSet/>
      <dgm:spPr/>
      <dgm:t>
        <a:bodyPr/>
        <a:lstStyle/>
        <a:p>
          <a:endParaRPr lang="fr-FR"/>
        </a:p>
      </dgm:t>
    </dgm:pt>
    <dgm:pt modelId="{8E6B008B-06BF-4B07-BE9C-39FA6DACC892}" type="sibTrans" cxnId="{D4B26F8E-BC83-4CA4-B112-764B4B785CC6}">
      <dgm:prSet/>
      <dgm:spPr/>
      <dgm:t>
        <a:bodyPr/>
        <a:lstStyle/>
        <a:p>
          <a:endParaRPr lang="fr-FR"/>
        </a:p>
      </dgm:t>
    </dgm:pt>
    <dgm:pt modelId="{1E61B0CF-B562-4F35-9EBE-AA977CB77B06}">
      <dgm:prSet custT="1"/>
      <dgm:spPr/>
      <dgm:t>
        <a:bodyPr/>
        <a:lstStyle/>
        <a:p>
          <a:pPr rtl="0"/>
          <a:r>
            <a:rPr lang="fr-FR" sz="1800" dirty="0" smtClean="0"/>
            <a:t>19 d’entre eux signalent l’option d’un embargo</a:t>
          </a:r>
          <a:endParaRPr lang="fr-FR" sz="1800" dirty="0"/>
        </a:p>
      </dgm:t>
    </dgm:pt>
    <dgm:pt modelId="{175D99B0-B884-406F-AC84-F40CE6FDDB73}" type="parTrans" cxnId="{35D3E11F-8A5C-4D16-ACE0-ECBC9F4FC5AF}">
      <dgm:prSet/>
      <dgm:spPr/>
      <dgm:t>
        <a:bodyPr/>
        <a:lstStyle/>
        <a:p>
          <a:endParaRPr lang="fr-FR"/>
        </a:p>
      </dgm:t>
    </dgm:pt>
    <dgm:pt modelId="{319D8DF7-8C07-4890-80B2-02DD9CBD2F18}" type="sibTrans" cxnId="{35D3E11F-8A5C-4D16-ACE0-ECBC9F4FC5AF}">
      <dgm:prSet/>
      <dgm:spPr/>
      <dgm:t>
        <a:bodyPr/>
        <a:lstStyle/>
        <a:p>
          <a:endParaRPr lang="fr-FR"/>
        </a:p>
      </dgm:t>
    </dgm:pt>
    <dgm:pt modelId="{399E1EC4-F3FC-45F3-A83B-5F605E6ED65D}" type="pres">
      <dgm:prSet presAssocID="{5149F391-0C64-421B-93CA-38B710308F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61EAE2-27F4-431F-A5E2-AD955A8660F9}" type="pres">
      <dgm:prSet presAssocID="{471B69BB-0447-4926-BACD-33953E1461DC}" presName="linNode" presStyleCnt="0"/>
      <dgm:spPr/>
    </dgm:pt>
    <dgm:pt modelId="{F70E6152-D4D6-4E0A-89E9-1A8712393469}" type="pres">
      <dgm:prSet presAssocID="{471B69BB-0447-4926-BACD-33953E1461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35F8CD-550A-4F6B-889A-45206CAC9FB4}" type="pres">
      <dgm:prSet presAssocID="{471B69BB-0447-4926-BACD-33953E1461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C65D6F-1DB8-41E7-A6EB-B62009F6717F}" type="pres">
      <dgm:prSet presAssocID="{7EBA1899-F2EE-401D-B5A8-814534ABA964}" presName="sp" presStyleCnt="0"/>
      <dgm:spPr/>
    </dgm:pt>
    <dgm:pt modelId="{3187070C-2A77-4AD7-A374-0E58DCFB9FF5}" type="pres">
      <dgm:prSet presAssocID="{B0A4BD65-B6BA-46CD-8EDE-BD8EA1B87CD2}" presName="linNode" presStyleCnt="0"/>
      <dgm:spPr/>
    </dgm:pt>
    <dgm:pt modelId="{D3CEDAE4-4893-4A15-A2CD-F7BB9CCC00A3}" type="pres">
      <dgm:prSet presAssocID="{B0A4BD65-B6BA-46CD-8EDE-BD8EA1B87CD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A02F61-22CA-48A0-A09E-9D223B34E67A}" type="pres">
      <dgm:prSet presAssocID="{B0A4BD65-B6BA-46CD-8EDE-BD8EA1B87CD2}" presName="descendantText" presStyleLbl="alignAccFollowNode1" presStyleIdx="1" presStyleCnt="3" custScaleY="116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8D8E17-66DC-4B16-A106-39839EA6894C}" type="pres">
      <dgm:prSet presAssocID="{21661D22-C2D2-4806-B587-B18739242245}" presName="sp" presStyleCnt="0"/>
      <dgm:spPr/>
    </dgm:pt>
    <dgm:pt modelId="{F0838683-3DC6-4E34-A05E-4C5C9C0F56E9}" type="pres">
      <dgm:prSet presAssocID="{9CA7A6E0-A018-4552-AD23-0D4726A2419A}" presName="linNode" presStyleCnt="0"/>
      <dgm:spPr/>
    </dgm:pt>
    <dgm:pt modelId="{498404B3-4D33-465A-88AA-9BDEDDE9C6F7}" type="pres">
      <dgm:prSet presAssocID="{9CA7A6E0-A018-4552-AD23-0D4726A2419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C78305-0FE4-454D-B669-40C79C3CE345}" type="pres">
      <dgm:prSet presAssocID="{9CA7A6E0-A018-4552-AD23-0D4726A2419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78A5F6-AC9B-42EC-847C-B1E177806CC8}" type="presOf" srcId="{8BC75C67-2EFF-463A-9206-A2A1512B5328}" destId="{ACA02F61-22CA-48A0-A09E-9D223B34E67A}" srcOrd="0" destOrd="3" presId="urn:microsoft.com/office/officeart/2005/8/layout/vList5"/>
    <dgm:cxn modelId="{35D3E11F-8A5C-4D16-ACE0-ECBC9F4FC5AF}" srcId="{9CA7A6E0-A018-4552-AD23-0D4726A2419A}" destId="{1E61B0CF-B562-4F35-9EBE-AA977CB77B06}" srcOrd="1" destOrd="0" parTransId="{175D99B0-B884-406F-AC84-F40CE6FDDB73}" sibTransId="{319D8DF7-8C07-4890-80B2-02DD9CBD2F18}"/>
    <dgm:cxn modelId="{53CDB524-0B8E-44B3-8FF5-05FD61903E8D}" type="presOf" srcId="{4DF7242D-E40E-4719-86D3-9CD5F5044D0A}" destId="{1035F8CD-550A-4F6B-889A-45206CAC9FB4}" srcOrd="0" destOrd="2" presId="urn:microsoft.com/office/officeart/2005/8/layout/vList5"/>
    <dgm:cxn modelId="{1DF7F526-07AD-4A2B-823B-5D8D5FA81C2D}" type="presOf" srcId="{B0A4BD65-B6BA-46CD-8EDE-BD8EA1B87CD2}" destId="{D3CEDAE4-4893-4A15-A2CD-F7BB9CCC00A3}" srcOrd="0" destOrd="0" presId="urn:microsoft.com/office/officeart/2005/8/layout/vList5"/>
    <dgm:cxn modelId="{08495271-715E-43D1-91B3-995FE1C0C184}" srcId="{5149F391-0C64-421B-93CA-38B710308FBA}" destId="{B0A4BD65-B6BA-46CD-8EDE-BD8EA1B87CD2}" srcOrd="1" destOrd="0" parTransId="{220325AB-4410-4614-A0F0-0DE65BF6C3AA}" sibTransId="{21661D22-C2D2-4806-B587-B18739242245}"/>
    <dgm:cxn modelId="{A3ACFB5B-4A1C-4C86-90EA-0A9161444E24}" srcId="{B0A4BD65-B6BA-46CD-8EDE-BD8EA1B87CD2}" destId="{8BC75C67-2EFF-463A-9206-A2A1512B5328}" srcOrd="3" destOrd="0" parTransId="{21A162BB-9715-4233-86DE-8ED6CCD4E487}" sibTransId="{B9DBE2DA-492C-4E02-BF93-42E244110F8D}"/>
    <dgm:cxn modelId="{71D3C824-8371-4B54-BF5C-62FE25860E1A}" srcId="{B0A4BD65-B6BA-46CD-8EDE-BD8EA1B87CD2}" destId="{0933E038-DF87-4692-A48C-3DD64F7E7891}" srcOrd="1" destOrd="0" parTransId="{08B44376-4EBE-456A-ADD2-C4B7C082F127}" sibTransId="{5BCF4FD3-B058-48AC-811A-C358822334F3}"/>
    <dgm:cxn modelId="{2EEF8093-293D-4FA3-A237-D787640E8EEB}" srcId="{B0A4BD65-B6BA-46CD-8EDE-BD8EA1B87CD2}" destId="{967DBF89-DE60-4DBA-BA47-D3592019722D}" srcOrd="2" destOrd="0" parTransId="{E6FC7CA3-8673-43AB-82E3-FA53CBA71CF2}" sibTransId="{870BBDA2-E906-4B5D-A1A4-6A0E0B4CB125}"/>
    <dgm:cxn modelId="{D4B26F8E-BC83-4CA4-B112-764B4B785CC6}" srcId="{9CA7A6E0-A018-4552-AD23-0D4726A2419A}" destId="{67EE3ABF-7DC7-4FA3-B447-C518F46E5C05}" srcOrd="0" destOrd="0" parTransId="{FA98F0EF-99FD-4821-BC4C-4352F1217170}" sibTransId="{8E6B008B-06BF-4B07-BE9C-39FA6DACC892}"/>
    <dgm:cxn modelId="{A9989A78-E79F-4822-BB28-1582BAED8598}" srcId="{471B69BB-0447-4926-BACD-33953E1461DC}" destId="{4DF7242D-E40E-4719-86D3-9CD5F5044D0A}" srcOrd="2" destOrd="0" parTransId="{57F6EA2C-D4C5-4A0B-9066-6D16DFBFFC8D}" sibTransId="{68FC8D45-4146-4BBB-A399-6164A6B51776}"/>
    <dgm:cxn modelId="{4CC25DFA-F036-46AC-9D73-CBD8D03FD63D}" type="presOf" srcId="{57A73F41-9847-40FD-8F29-39A6D14426F1}" destId="{ACA02F61-22CA-48A0-A09E-9D223B34E67A}" srcOrd="0" destOrd="0" presId="urn:microsoft.com/office/officeart/2005/8/layout/vList5"/>
    <dgm:cxn modelId="{48343ED0-7CDC-4873-BD9C-D610D638A370}" srcId="{471B69BB-0447-4926-BACD-33953E1461DC}" destId="{F369548C-F78B-448F-A567-B4DEE204FA85}" srcOrd="1" destOrd="0" parTransId="{0E5535D6-7C6C-45EB-9AE8-BD24FFB32B68}" sibTransId="{8DF5933F-469A-4601-83A5-B0BD88832CAF}"/>
    <dgm:cxn modelId="{2C11F40F-D568-4CD6-84DC-97A6041DF84B}" type="presOf" srcId="{9CA7A6E0-A018-4552-AD23-0D4726A2419A}" destId="{498404B3-4D33-465A-88AA-9BDEDDE9C6F7}" srcOrd="0" destOrd="0" presId="urn:microsoft.com/office/officeart/2005/8/layout/vList5"/>
    <dgm:cxn modelId="{C166B68F-1A58-430C-90C8-9E600C2EA81A}" type="presOf" srcId="{0933E038-DF87-4692-A48C-3DD64F7E7891}" destId="{ACA02F61-22CA-48A0-A09E-9D223B34E67A}" srcOrd="0" destOrd="1" presId="urn:microsoft.com/office/officeart/2005/8/layout/vList5"/>
    <dgm:cxn modelId="{C48F9747-65A4-4A96-ABD3-37757D888DAD}" srcId="{5149F391-0C64-421B-93CA-38B710308FBA}" destId="{471B69BB-0447-4926-BACD-33953E1461DC}" srcOrd="0" destOrd="0" parTransId="{C088BD5F-95EA-4367-BA62-EC0BC8B8570E}" sibTransId="{7EBA1899-F2EE-401D-B5A8-814534ABA964}"/>
    <dgm:cxn modelId="{37508EFE-96D8-4903-B673-E034E34AF18A}" type="presOf" srcId="{638C553F-94ED-4217-B1E0-1B9F133C6F0C}" destId="{1035F8CD-550A-4F6B-889A-45206CAC9FB4}" srcOrd="0" destOrd="0" presId="urn:microsoft.com/office/officeart/2005/8/layout/vList5"/>
    <dgm:cxn modelId="{940EE847-C4C1-4258-AAC9-DA0CBC4EA528}" type="presOf" srcId="{1E61B0CF-B562-4F35-9EBE-AA977CB77B06}" destId="{1CC78305-0FE4-454D-B669-40C79C3CE345}" srcOrd="0" destOrd="1" presId="urn:microsoft.com/office/officeart/2005/8/layout/vList5"/>
    <dgm:cxn modelId="{0F310DC1-B809-4C5D-B576-A9D303A613FC}" srcId="{5149F391-0C64-421B-93CA-38B710308FBA}" destId="{9CA7A6E0-A018-4552-AD23-0D4726A2419A}" srcOrd="2" destOrd="0" parTransId="{39F2F4A5-08D5-48A9-B81B-0D697C33F7A3}" sibTransId="{9975C5C1-2CE6-4D4F-91EE-BDBEB1117F54}"/>
    <dgm:cxn modelId="{F7112374-5A86-491D-81A5-9501B2ECF6F0}" srcId="{471B69BB-0447-4926-BACD-33953E1461DC}" destId="{638C553F-94ED-4217-B1E0-1B9F133C6F0C}" srcOrd="0" destOrd="0" parTransId="{6A440C9F-2DB3-495C-AD12-6EAB8EB36CC6}" sibTransId="{E4AFBBD8-F267-4434-9C5F-B0E2BC54FAD6}"/>
    <dgm:cxn modelId="{7EACF5C6-A6F7-4786-81C9-4FDB2D4B5B0D}" type="presOf" srcId="{471B69BB-0447-4926-BACD-33953E1461DC}" destId="{F70E6152-D4D6-4E0A-89E9-1A8712393469}" srcOrd="0" destOrd="0" presId="urn:microsoft.com/office/officeart/2005/8/layout/vList5"/>
    <dgm:cxn modelId="{F0C51459-FFBA-4214-BD83-0939788F151C}" type="presOf" srcId="{967DBF89-DE60-4DBA-BA47-D3592019722D}" destId="{ACA02F61-22CA-48A0-A09E-9D223B34E67A}" srcOrd="0" destOrd="2" presId="urn:microsoft.com/office/officeart/2005/8/layout/vList5"/>
    <dgm:cxn modelId="{7277A471-2B3A-4E7B-81F4-8829A16D4191}" type="presOf" srcId="{5149F391-0C64-421B-93CA-38B710308FBA}" destId="{399E1EC4-F3FC-45F3-A83B-5F605E6ED65D}" srcOrd="0" destOrd="0" presId="urn:microsoft.com/office/officeart/2005/8/layout/vList5"/>
    <dgm:cxn modelId="{A03D4D44-273F-4F8D-AEAB-716DFDE6A5C7}" type="presOf" srcId="{F369548C-F78B-448F-A567-B4DEE204FA85}" destId="{1035F8CD-550A-4F6B-889A-45206CAC9FB4}" srcOrd="0" destOrd="1" presId="urn:microsoft.com/office/officeart/2005/8/layout/vList5"/>
    <dgm:cxn modelId="{1596AC50-EC07-4FEF-863A-C483AF791126}" srcId="{B0A4BD65-B6BA-46CD-8EDE-BD8EA1B87CD2}" destId="{57A73F41-9847-40FD-8F29-39A6D14426F1}" srcOrd="0" destOrd="0" parTransId="{AFA5F013-F0E7-4CDB-99EB-100EF27B69E1}" sibTransId="{DA4F3DC0-5018-4460-AFE2-FC2066D2DF7D}"/>
    <dgm:cxn modelId="{370B6E8E-AA39-4242-A12D-9F2B2E182304}" type="presOf" srcId="{67EE3ABF-7DC7-4FA3-B447-C518F46E5C05}" destId="{1CC78305-0FE4-454D-B669-40C79C3CE345}" srcOrd="0" destOrd="0" presId="urn:microsoft.com/office/officeart/2005/8/layout/vList5"/>
    <dgm:cxn modelId="{6FB84707-78B1-481C-AA7B-0FF742503462}" type="presParOf" srcId="{399E1EC4-F3FC-45F3-A83B-5F605E6ED65D}" destId="{4E61EAE2-27F4-431F-A5E2-AD955A8660F9}" srcOrd="0" destOrd="0" presId="urn:microsoft.com/office/officeart/2005/8/layout/vList5"/>
    <dgm:cxn modelId="{C6ABA210-F56F-4CB8-AB93-B8E8D0C8066A}" type="presParOf" srcId="{4E61EAE2-27F4-431F-A5E2-AD955A8660F9}" destId="{F70E6152-D4D6-4E0A-89E9-1A8712393469}" srcOrd="0" destOrd="0" presId="urn:microsoft.com/office/officeart/2005/8/layout/vList5"/>
    <dgm:cxn modelId="{B35EB64E-067D-4A54-9340-EA26C153BEA2}" type="presParOf" srcId="{4E61EAE2-27F4-431F-A5E2-AD955A8660F9}" destId="{1035F8CD-550A-4F6B-889A-45206CAC9FB4}" srcOrd="1" destOrd="0" presId="urn:microsoft.com/office/officeart/2005/8/layout/vList5"/>
    <dgm:cxn modelId="{6557DA40-2E42-4F2B-987B-ADFCADA43A17}" type="presParOf" srcId="{399E1EC4-F3FC-45F3-A83B-5F605E6ED65D}" destId="{36C65D6F-1DB8-41E7-A6EB-B62009F6717F}" srcOrd="1" destOrd="0" presId="urn:microsoft.com/office/officeart/2005/8/layout/vList5"/>
    <dgm:cxn modelId="{FAF1F933-0DFE-476A-BA30-B7FD74A8CB6E}" type="presParOf" srcId="{399E1EC4-F3FC-45F3-A83B-5F605E6ED65D}" destId="{3187070C-2A77-4AD7-A374-0E58DCFB9FF5}" srcOrd="2" destOrd="0" presId="urn:microsoft.com/office/officeart/2005/8/layout/vList5"/>
    <dgm:cxn modelId="{A76C77F3-9E13-4440-9B12-AE0D3FE9F53F}" type="presParOf" srcId="{3187070C-2A77-4AD7-A374-0E58DCFB9FF5}" destId="{D3CEDAE4-4893-4A15-A2CD-F7BB9CCC00A3}" srcOrd="0" destOrd="0" presId="urn:microsoft.com/office/officeart/2005/8/layout/vList5"/>
    <dgm:cxn modelId="{A7F813DE-4927-43A7-904B-A6313925D6FA}" type="presParOf" srcId="{3187070C-2A77-4AD7-A374-0E58DCFB9FF5}" destId="{ACA02F61-22CA-48A0-A09E-9D223B34E67A}" srcOrd="1" destOrd="0" presId="urn:microsoft.com/office/officeart/2005/8/layout/vList5"/>
    <dgm:cxn modelId="{D88F52F7-2C2C-42C4-884A-475CE5CB5DC3}" type="presParOf" srcId="{399E1EC4-F3FC-45F3-A83B-5F605E6ED65D}" destId="{738D8E17-66DC-4B16-A106-39839EA6894C}" srcOrd="3" destOrd="0" presId="urn:microsoft.com/office/officeart/2005/8/layout/vList5"/>
    <dgm:cxn modelId="{31DCBEFF-0A3F-47F0-A8E5-33EEF451F71A}" type="presParOf" srcId="{399E1EC4-F3FC-45F3-A83B-5F605E6ED65D}" destId="{F0838683-3DC6-4E34-A05E-4C5C9C0F56E9}" srcOrd="4" destOrd="0" presId="urn:microsoft.com/office/officeart/2005/8/layout/vList5"/>
    <dgm:cxn modelId="{28055F14-A904-4B8E-A5BB-A6CDCB7F2C22}" type="presParOf" srcId="{F0838683-3DC6-4E34-A05E-4C5C9C0F56E9}" destId="{498404B3-4D33-465A-88AA-9BDEDDE9C6F7}" srcOrd="0" destOrd="0" presId="urn:microsoft.com/office/officeart/2005/8/layout/vList5"/>
    <dgm:cxn modelId="{DF431F0B-8E27-4FEC-9464-8D67F92C5528}" type="presParOf" srcId="{F0838683-3DC6-4E34-A05E-4C5C9C0F56E9}" destId="{1CC78305-0FE4-454D-B669-40C79C3CE3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97888-5A98-4CB1-8975-59A903ADA41B}">
      <dsp:nvSpPr>
        <dsp:cNvPr id="0" name=""/>
        <dsp:cNvSpPr/>
      </dsp:nvSpPr>
      <dsp:spPr>
        <a:xfrm rot="10800000">
          <a:off x="1863513" y="871"/>
          <a:ext cx="6094921" cy="14611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131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Accès limité au campus</a:t>
          </a:r>
          <a:endParaRPr lang="fr-FR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Accès par login et mot de passe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Sur site ou hors site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Option par défaut pour la rétro-numérisation</a:t>
          </a:r>
          <a:endParaRPr lang="fr-FR" sz="1800" kern="1200" dirty="0"/>
        </a:p>
      </dsp:txBody>
      <dsp:txXfrm rot="10800000">
        <a:off x="2228802" y="871"/>
        <a:ext cx="5729632" cy="1461156"/>
      </dsp:txXfrm>
    </dsp:sp>
    <dsp:sp modelId="{DE6056B3-B893-47CB-8986-949B6D01656C}">
      <dsp:nvSpPr>
        <dsp:cNvPr id="0" name=""/>
        <dsp:cNvSpPr/>
      </dsp:nvSpPr>
      <dsp:spPr>
        <a:xfrm>
          <a:off x="1206860" y="74797"/>
          <a:ext cx="1313304" cy="1313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EA3B4-B720-47D8-B0B4-FEF15F7FFA0D}">
      <dsp:nvSpPr>
        <dsp:cNvPr id="0" name=""/>
        <dsp:cNvSpPr/>
      </dsp:nvSpPr>
      <dsp:spPr>
        <a:xfrm rot="10800000">
          <a:off x="1863513" y="1854058"/>
          <a:ext cx="6094921" cy="166893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131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Embargo</a:t>
          </a:r>
          <a:endParaRPr lang="fr-FR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Accès retardé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Délai prédéfini selon différentes périodes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Décision commune entre l’auteur et le directeur de thèse</a:t>
          </a:r>
          <a:endParaRPr lang="fr-FR" sz="1800" kern="1200" dirty="0"/>
        </a:p>
      </dsp:txBody>
      <dsp:txXfrm rot="10800000">
        <a:off x="2280746" y="1854058"/>
        <a:ext cx="5677688" cy="1668934"/>
      </dsp:txXfrm>
    </dsp:sp>
    <dsp:sp modelId="{F5063AB1-DE87-4CE5-A2A4-C194E409D64A}">
      <dsp:nvSpPr>
        <dsp:cNvPr id="0" name=""/>
        <dsp:cNvSpPr/>
      </dsp:nvSpPr>
      <dsp:spPr>
        <a:xfrm>
          <a:off x="1206860" y="2031873"/>
          <a:ext cx="1313304" cy="13133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CA156-3C29-433A-BB20-F82EA4DCFC5A}">
      <dsp:nvSpPr>
        <dsp:cNvPr id="0" name=""/>
        <dsp:cNvSpPr/>
      </dsp:nvSpPr>
      <dsp:spPr>
        <a:xfrm rot="10800000">
          <a:off x="1863513" y="3915024"/>
          <a:ext cx="6094921" cy="13133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131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Pas d’accès</a:t>
          </a:r>
          <a:endParaRPr lang="fr-FR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Inaccessible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Métadonnées sans texte intégral</a:t>
          </a:r>
          <a:endParaRPr lang="fr-FR" sz="1800" kern="1200" dirty="0"/>
        </a:p>
      </dsp:txBody>
      <dsp:txXfrm rot="10800000">
        <a:off x="2191839" y="3915024"/>
        <a:ext cx="5766595" cy="1313304"/>
      </dsp:txXfrm>
    </dsp:sp>
    <dsp:sp modelId="{C209685A-5EF2-4104-A421-8E68FE5A54A3}">
      <dsp:nvSpPr>
        <dsp:cNvPr id="0" name=""/>
        <dsp:cNvSpPr/>
      </dsp:nvSpPr>
      <dsp:spPr>
        <a:xfrm>
          <a:off x="1206860" y="3915024"/>
          <a:ext cx="1313304" cy="13133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494B0-115F-46C6-B7CF-E44B4961B6A8}">
      <dsp:nvSpPr>
        <dsp:cNvPr id="0" name=""/>
        <dsp:cNvSpPr/>
      </dsp:nvSpPr>
      <dsp:spPr>
        <a:xfrm>
          <a:off x="0" y="82101"/>
          <a:ext cx="8229599" cy="1034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shade val="80000"/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Liberté individuelle de l’auteur de protéger son œuvre de l’esprit</a:t>
          </a:r>
          <a:endParaRPr lang="fr-FR" sz="2600" kern="1200" dirty="0"/>
        </a:p>
      </dsp:txBody>
      <dsp:txXfrm>
        <a:off x="50489" y="132590"/>
        <a:ext cx="8128621" cy="933302"/>
      </dsp:txXfrm>
    </dsp:sp>
    <dsp:sp modelId="{80E01A57-CA75-42C4-BF40-9C24844E1BE2}">
      <dsp:nvSpPr>
        <dsp:cNvPr id="0" name=""/>
        <dsp:cNvSpPr/>
      </dsp:nvSpPr>
      <dsp:spPr>
        <a:xfrm>
          <a:off x="0" y="1129957"/>
          <a:ext cx="8229599" cy="1034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15000"/>
                <a:satMod val="250000"/>
              </a:schemeClr>
            </a:gs>
            <a:gs pos="4900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atMod val="200000"/>
              </a:schemeClr>
            </a:gs>
            <a:gs pos="49100">
              <a:schemeClr val="accent1">
                <a:shade val="80000"/>
                <a:hueOff val="102082"/>
                <a:satOff val="-1464"/>
                <a:lumOff val="8538"/>
                <a:alphaOff val="0"/>
                <a:tint val="64000"/>
                <a:satMod val="160000"/>
              </a:schemeClr>
            </a:gs>
            <a:gs pos="9200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atMod val="20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shade val="80000"/>
              <a:hueOff val="102082"/>
              <a:satOff val="-1464"/>
              <a:lumOff val="8538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Protection de données sensibles</a:t>
          </a:r>
          <a:endParaRPr lang="fr-FR" sz="2600" kern="1200" dirty="0"/>
        </a:p>
      </dsp:txBody>
      <dsp:txXfrm>
        <a:off x="50489" y="1180446"/>
        <a:ext cx="8128621" cy="933302"/>
      </dsp:txXfrm>
    </dsp:sp>
    <dsp:sp modelId="{19C3680A-9A14-468B-AD1B-28A3E470D4F0}">
      <dsp:nvSpPr>
        <dsp:cNvPr id="0" name=""/>
        <dsp:cNvSpPr/>
      </dsp:nvSpPr>
      <dsp:spPr>
        <a:xfrm>
          <a:off x="0" y="2300421"/>
          <a:ext cx="8229599" cy="1034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tint val="15000"/>
                <a:satMod val="250000"/>
              </a:schemeClr>
            </a:gs>
            <a:gs pos="4900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atMod val="200000"/>
              </a:schemeClr>
            </a:gs>
            <a:gs pos="49100">
              <a:schemeClr val="accent1">
                <a:shade val="80000"/>
                <a:hueOff val="204164"/>
                <a:satOff val="-2928"/>
                <a:lumOff val="17077"/>
                <a:alphaOff val="0"/>
                <a:tint val="64000"/>
                <a:satMod val="160000"/>
              </a:schemeClr>
            </a:gs>
            <a:gs pos="9200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atMod val="20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shade val="80000"/>
              <a:hueOff val="204164"/>
              <a:satOff val="-2928"/>
              <a:lumOff val="1707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Travaux de recherche liés à un financement</a:t>
          </a:r>
          <a:endParaRPr lang="fr-FR" sz="2600" kern="1200" dirty="0"/>
        </a:p>
      </dsp:txBody>
      <dsp:txXfrm>
        <a:off x="50489" y="2350910"/>
        <a:ext cx="8128621" cy="933302"/>
      </dsp:txXfrm>
    </dsp:sp>
    <dsp:sp modelId="{68D122B7-EB11-4625-B65D-FCAE1C230214}">
      <dsp:nvSpPr>
        <dsp:cNvPr id="0" name=""/>
        <dsp:cNvSpPr/>
      </dsp:nvSpPr>
      <dsp:spPr>
        <a:xfrm>
          <a:off x="0" y="3409581"/>
          <a:ext cx="8229599" cy="1034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250000"/>
              </a:schemeClr>
            </a:gs>
            <a:gs pos="4900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200000"/>
              </a:schemeClr>
            </a:gs>
            <a:gs pos="49100">
              <a:schemeClr val="accent1">
                <a:shade val="80000"/>
                <a:hueOff val="306246"/>
                <a:satOff val="-4392"/>
                <a:lumOff val="25615"/>
                <a:alphaOff val="0"/>
                <a:tint val="64000"/>
                <a:satMod val="160000"/>
              </a:schemeClr>
            </a:gs>
            <a:gs pos="9200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2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shade val="80000"/>
              <a:hueOff val="306246"/>
              <a:satOff val="-4392"/>
              <a:lumOff val="25615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Volonté de l’auteur de préserver ses intérêts légitimes en cas de publication ultérieure </a:t>
          </a:r>
          <a:endParaRPr lang="fr-FR" sz="2600" kern="1200" dirty="0"/>
        </a:p>
      </dsp:txBody>
      <dsp:txXfrm>
        <a:off x="50489" y="3460070"/>
        <a:ext cx="8128621" cy="933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9DEB6-C7C7-46F0-92E7-52A5ADF99EE3}">
      <dsp:nvSpPr>
        <dsp:cNvPr id="0" name=""/>
        <dsp:cNvSpPr/>
      </dsp:nvSpPr>
      <dsp:spPr>
        <a:xfrm>
          <a:off x="0" y="1056"/>
          <a:ext cx="4038600" cy="1421550"/>
        </a:xfrm>
        <a:prstGeom prst="roundRect">
          <a:avLst/>
        </a:prstGeom>
        <a:solidFill>
          <a:schemeClr val="lt1"/>
        </a:solidFill>
        <a:ln w="400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 trop parler du danger, on ne voit plus que le danger</a:t>
          </a:r>
          <a:endParaRPr lang="fr-FR" sz="2000" kern="1200" dirty="0"/>
        </a:p>
      </dsp:txBody>
      <dsp:txXfrm>
        <a:off x="69394" y="70450"/>
        <a:ext cx="3899812" cy="1282762"/>
      </dsp:txXfrm>
    </dsp:sp>
    <dsp:sp modelId="{8ACE1B79-87DA-4AEE-B12A-51AEF86D235B}">
      <dsp:nvSpPr>
        <dsp:cNvPr id="0" name=""/>
        <dsp:cNvSpPr/>
      </dsp:nvSpPr>
      <dsp:spPr>
        <a:xfrm>
          <a:off x="0" y="1552206"/>
          <a:ext cx="4038600" cy="1421550"/>
        </a:xfrm>
        <a:prstGeom prst="roundRect">
          <a:avLst/>
        </a:prstGeom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Difficulté pour le doctorant de choisir les options d’accès face aux avis contradictoires des différentes composantes de l’université</a:t>
          </a:r>
          <a:endParaRPr lang="fr-FR" sz="2000" kern="1200" dirty="0"/>
        </a:p>
      </dsp:txBody>
      <dsp:txXfrm>
        <a:off x="69394" y="1621600"/>
        <a:ext cx="3899812" cy="1282762"/>
      </dsp:txXfrm>
    </dsp:sp>
    <dsp:sp modelId="{2628802D-179E-421C-ACD2-EC7D46C3CC48}">
      <dsp:nvSpPr>
        <dsp:cNvPr id="0" name=""/>
        <dsp:cNvSpPr/>
      </dsp:nvSpPr>
      <dsp:spPr>
        <a:xfrm>
          <a:off x="0" y="3103356"/>
          <a:ext cx="4038600" cy="1421550"/>
        </a:xfrm>
        <a:prstGeom prst="roundRect">
          <a:avLst/>
        </a:prstGeom>
        <a:solidFill>
          <a:schemeClr val="lt1"/>
        </a:solidFill>
        <a:ln w="400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 formulation des options peut inciter à choisir le secret</a:t>
          </a:r>
          <a:endParaRPr lang="fr-FR" sz="2000" kern="1200" dirty="0"/>
        </a:p>
      </dsp:txBody>
      <dsp:txXfrm>
        <a:off x="69394" y="3172750"/>
        <a:ext cx="3899812" cy="1282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80650-A85E-49ED-A9C4-323EB2AD371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FA648-B024-4446-8D35-74837D45B796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smtClean="0"/>
            <a:t>Enrichir les données empiriques fiables</a:t>
          </a:r>
          <a:endParaRPr lang="fr-FR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Projet d’une enquête franco-allemande</a:t>
          </a:r>
          <a:endParaRPr lang="fr-FR" sz="1600" kern="1200" dirty="0"/>
        </a:p>
      </dsp:txBody>
      <dsp:txXfrm>
        <a:off x="367250" y="1446164"/>
        <a:ext cx="2292128" cy="1633633"/>
      </dsp:txXfrm>
    </dsp:sp>
    <dsp:sp modelId="{9657DA07-BBAD-4775-8F10-A2C593E71CD5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Modélisation des différents niveaux d’accès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----&gt; GL15</a:t>
          </a:r>
          <a:endParaRPr lang="fr-FR" sz="2100" kern="1200" dirty="0"/>
        </a:p>
      </dsp:txBody>
      <dsp:txXfrm>
        <a:off x="2968735" y="1446164"/>
        <a:ext cx="2292128" cy="1633633"/>
      </dsp:txXfrm>
    </dsp:sp>
    <dsp:sp modelId="{974DB251-48F7-4375-874E-C8FB8836E171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Evaluation et développement des différentes infrastructures de dépôt</a:t>
          </a:r>
          <a:endParaRPr lang="fr-FR" sz="2100" kern="1200" dirty="0"/>
        </a:p>
      </dsp:txBody>
      <dsp:txXfrm>
        <a:off x="5570221" y="1446164"/>
        <a:ext cx="229212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5F74B-FA4E-4641-9A9C-F3C3B40D2DD9}">
      <dsp:nvSpPr>
        <dsp:cNvPr id="0" name=""/>
        <dsp:cNvSpPr/>
      </dsp:nvSpPr>
      <dsp:spPr>
        <a:xfrm>
          <a:off x="424799" y="2209"/>
          <a:ext cx="7380000" cy="1458562"/>
        </a:xfrm>
        <a:prstGeom prst="rect">
          <a:avLst/>
        </a:prstGeom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smtClean="0"/>
            <a:t>L’état de l’art révèle que</a:t>
          </a:r>
          <a:endParaRPr lang="fr-FR" sz="30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10 à 50% des thèses électroniques ne sont pas disponibles</a:t>
          </a:r>
          <a:endParaRPr lang="fr-F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Pas avant 6 mois à 2 ans</a:t>
          </a:r>
          <a:endParaRPr lang="fr-FR" sz="2300" kern="1200" dirty="0"/>
        </a:p>
      </dsp:txBody>
      <dsp:txXfrm>
        <a:off x="424799" y="2209"/>
        <a:ext cx="7380000" cy="1458562"/>
      </dsp:txXfrm>
    </dsp:sp>
    <dsp:sp modelId="{4821E20D-9507-45C5-9587-53A0E3B8ECFB}">
      <dsp:nvSpPr>
        <dsp:cNvPr id="0" name=""/>
        <dsp:cNvSpPr/>
      </dsp:nvSpPr>
      <dsp:spPr>
        <a:xfrm>
          <a:off x="2396951" y="1533700"/>
          <a:ext cx="3435696" cy="1458562"/>
        </a:xfrm>
        <a:prstGeom prst="rect">
          <a:avLst/>
        </a:prstGeom>
        <a:solidFill>
          <a:schemeClr val="lt1"/>
        </a:solidFill>
        <a:ln w="400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En contradiction avec le principe du libre accès</a:t>
          </a:r>
          <a:endParaRPr lang="fr-FR" sz="30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2396951" y="1533700"/>
        <a:ext cx="3435696" cy="1458562"/>
      </dsp:txXfrm>
    </dsp:sp>
    <dsp:sp modelId="{6A1FF23C-703D-409C-83B4-93B2A0AA9DB3}">
      <dsp:nvSpPr>
        <dsp:cNvPr id="0" name=""/>
        <dsp:cNvSpPr/>
      </dsp:nvSpPr>
      <dsp:spPr>
        <a:xfrm>
          <a:off x="1054799" y="3065190"/>
          <a:ext cx="6120000" cy="1458562"/>
        </a:xfrm>
        <a:prstGeom prst="rect">
          <a:avLst/>
        </a:prstGeom>
        <a:solidFill>
          <a:schemeClr val="lt1"/>
        </a:solidFill>
        <a:ln w="400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Selon </a:t>
          </a:r>
          <a:r>
            <a:rPr lang="fr-FR" sz="3000" kern="1200" dirty="0" err="1" smtClean="0"/>
            <a:t>ProQuest</a:t>
          </a:r>
          <a:r>
            <a:rPr lang="fr-FR" sz="3000" kern="1200" dirty="0" smtClean="0"/>
            <a:t>, le nombre de thèses indisponibles a tendance à augmenter surtout pour les embargos d’un an.</a:t>
          </a:r>
          <a:endParaRPr lang="fr-FR" sz="3000" kern="1200" dirty="0"/>
        </a:p>
      </dsp:txBody>
      <dsp:txXfrm>
        <a:off x="1054799" y="3065190"/>
        <a:ext cx="6120000" cy="1458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87112-3AA7-4BB9-9265-9E7D53E9C338}">
      <dsp:nvSpPr>
        <dsp:cNvPr id="0" name=""/>
        <dsp:cNvSpPr/>
      </dsp:nvSpPr>
      <dsp:spPr>
        <a:xfrm>
          <a:off x="3610463" y="1844505"/>
          <a:ext cx="1401471" cy="14014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3815704" y="2049746"/>
        <a:ext cx="990989" cy="990989"/>
      </dsp:txXfrm>
    </dsp:sp>
    <dsp:sp modelId="{138612F4-A502-41FF-961A-2FFD856DC257}">
      <dsp:nvSpPr>
        <dsp:cNvPr id="0" name=""/>
        <dsp:cNvSpPr/>
      </dsp:nvSpPr>
      <dsp:spPr>
        <a:xfrm rot="5400000">
          <a:off x="4288206" y="1852869"/>
          <a:ext cx="4598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5985" y="146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10049" y="1866348"/>
        <a:ext cx="2299" cy="2299"/>
      </dsp:txXfrm>
    </dsp:sp>
    <dsp:sp modelId="{65930D97-29FA-4A07-A3F3-857AE5C51255}">
      <dsp:nvSpPr>
        <dsp:cNvPr id="0" name=""/>
        <dsp:cNvSpPr/>
      </dsp:nvSpPr>
      <dsp:spPr>
        <a:xfrm>
          <a:off x="3141201" y="-449504"/>
          <a:ext cx="2339995" cy="2339995"/>
        </a:xfrm>
        <a:prstGeom prst="ellipse">
          <a:avLst/>
        </a:prstGeom>
        <a:solidFill>
          <a:schemeClr val="lt1"/>
        </a:solidFill>
        <a:ln w="400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Publication en cours ou prévue</a:t>
          </a:r>
          <a:endParaRPr lang="fr-FR" sz="2000" kern="1200" dirty="0"/>
        </a:p>
      </dsp:txBody>
      <dsp:txXfrm>
        <a:off x="3483885" y="-106820"/>
        <a:ext cx="1654627" cy="1654627"/>
      </dsp:txXfrm>
    </dsp:sp>
    <dsp:sp modelId="{B1D90959-68B0-499F-80CD-0F0130A832D8}">
      <dsp:nvSpPr>
        <dsp:cNvPr id="0" name=""/>
        <dsp:cNvSpPr/>
      </dsp:nvSpPr>
      <dsp:spPr>
        <a:xfrm rot="9720000">
          <a:off x="4932778" y="2321178"/>
          <a:ext cx="4598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5985" y="146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954621" y="2334657"/>
        <a:ext cx="2299" cy="2299"/>
      </dsp:txXfrm>
    </dsp:sp>
    <dsp:sp modelId="{B0B11960-2756-4977-A208-354E81266E9F}">
      <dsp:nvSpPr>
        <dsp:cNvPr id="0" name=""/>
        <dsp:cNvSpPr/>
      </dsp:nvSpPr>
      <dsp:spPr>
        <a:xfrm>
          <a:off x="4876639" y="811365"/>
          <a:ext cx="2339995" cy="2339995"/>
        </a:xfrm>
        <a:prstGeom prst="ellipse">
          <a:avLst/>
        </a:prstGeom>
        <a:solidFill>
          <a:schemeClr val="lt1"/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Brevet</a:t>
          </a:r>
          <a:endParaRPr lang="fr-FR" sz="2000" kern="1200" dirty="0"/>
        </a:p>
      </dsp:txBody>
      <dsp:txXfrm>
        <a:off x="5219323" y="1154049"/>
        <a:ext cx="1654627" cy="1654627"/>
      </dsp:txXfrm>
    </dsp:sp>
    <dsp:sp modelId="{73C33DE0-399E-4FE7-A98B-6A7B5D32F959}">
      <dsp:nvSpPr>
        <dsp:cNvPr id="0" name=""/>
        <dsp:cNvSpPr/>
      </dsp:nvSpPr>
      <dsp:spPr>
        <a:xfrm rot="14040000">
          <a:off x="4686573" y="3078918"/>
          <a:ext cx="4598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5985" y="146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4708416" y="3092397"/>
        <a:ext cx="2299" cy="2299"/>
      </dsp:txXfrm>
    </dsp:sp>
    <dsp:sp modelId="{743A886E-8787-423E-AB24-7B16AE86F7C9}">
      <dsp:nvSpPr>
        <dsp:cNvPr id="0" name=""/>
        <dsp:cNvSpPr/>
      </dsp:nvSpPr>
      <dsp:spPr>
        <a:xfrm>
          <a:off x="4213761" y="2851495"/>
          <a:ext cx="2339995" cy="2339995"/>
        </a:xfrm>
        <a:prstGeom prst="ellipse">
          <a:avLst/>
        </a:prstGeom>
        <a:solidFill>
          <a:schemeClr val="lt1"/>
        </a:solidFill>
        <a:ln w="400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Confidentialité, données sensibles</a:t>
          </a:r>
          <a:endParaRPr lang="fr-FR" sz="2000" kern="1200" dirty="0"/>
        </a:p>
      </dsp:txBody>
      <dsp:txXfrm>
        <a:off x="4556445" y="3194179"/>
        <a:ext cx="1654627" cy="1654627"/>
      </dsp:txXfrm>
    </dsp:sp>
    <dsp:sp modelId="{1BABCA78-8047-4102-97D9-AB57C437B88C}">
      <dsp:nvSpPr>
        <dsp:cNvPr id="0" name=""/>
        <dsp:cNvSpPr/>
      </dsp:nvSpPr>
      <dsp:spPr>
        <a:xfrm rot="18360000">
          <a:off x="3889838" y="3078918"/>
          <a:ext cx="4598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5985" y="146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911681" y="3092397"/>
        <a:ext cx="2299" cy="2299"/>
      </dsp:txXfrm>
    </dsp:sp>
    <dsp:sp modelId="{25306342-8A0F-443B-89C2-1A802E0E4C69}">
      <dsp:nvSpPr>
        <dsp:cNvPr id="0" name=""/>
        <dsp:cNvSpPr/>
      </dsp:nvSpPr>
      <dsp:spPr>
        <a:xfrm>
          <a:off x="2068641" y="2851495"/>
          <a:ext cx="2339995" cy="2339995"/>
        </a:xfrm>
        <a:prstGeom prst="ellipse">
          <a:avLst/>
        </a:prstGeom>
        <a:solidFill>
          <a:schemeClr val="lt1"/>
        </a:solidFill>
        <a:ln w="400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Droits d’auteur d’une tierce personne</a:t>
          </a:r>
          <a:endParaRPr lang="fr-FR" sz="2000" kern="1200" dirty="0"/>
        </a:p>
      </dsp:txBody>
      <dsp:txXfrm>
        <a:off x="2411325" y="3194179"/>
        <a:ext cx="1654627" cy="1654627"/>
      </dsp:txXfrm>
    </dsp:sp>
    <dsp:sp modelId="{A1FE4106-0306-409D-895B-CEAFF4317031}">
      <dsp:nvSpPr>
        <dsp:cNvPr id="0" name=""/>
        <dsp:cNvSpPr/>
      </dsp:nvSpPr>
      <dsp:spPr>
        <a:xfrm rot="1080000">
          <a:off x="3643634" y="2321178"/>
          <a:ext cx="4598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5985" y="146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65477" y="2334657"/>
        <a:ext cx="2299" cy="2299"/>
      </dsp:txXfrm>
    </dsp:sp>
    <dsp:sp modelId="{53F79AAA-485D-4405-9C73-918B26E41B72}">
      <dsp:nvSpPr>
        <dsp:cNvPr id="0" name=""/>
        <dsp:cNvSpPr/>
      </dsp:nvSpPr>
      <dsp:spPr>
        <a:xfrm>
          <a:off x="1405762" y="811365"/>
          <a:ext cx="2339995" cy="2339995"/>
        </a:xfrm>
        <a:prstGeom prst="ellipse">
          <a:avLst/>
        </a:prstGeom>
        <a:solidFill>
          <a:schemeClr val="lt1"/>
        </a:solidFill>
        <a:ln w="400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Rétro-numérisation</a:t>
          </a:r>
          <a:endParaRPr lang="fr-FR" sz="2000" kern="1200" dirty="0"/>
        </a:p>
      </dsp:txBody>
      <dsp:txXfrm>
        <a:off x="1748446" y="1154049"/>
        <a:ext cx="1654627" cy="1654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5F8CD-550A-4F6B-889A-45206CAC9FB4}">
      <dsp:nvSpPr>
        <dsp:cNvPr id="0" name=""/>
        <dsp:cNvSpPr/>
      </dsp:nvSpPr>
      <dsp:spPr>
        <a:xfrm rot="5400000">
          <a:off x="5194497" y="-1987530"/>
          <a:ext cx="1166849" cy="54380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Lancement en 2006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74 universités pleinement opérationnelles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Enregistrement de 10 631 thèses dont 80% sont accessibles</a:t>
          </a:r>
          <a:endParaRPr lang="fr-FR" sz="1800" kern="1200" dirty="0"/>
        </a:p>
      </dsp:txBody>
      <dsp:txXfrm rot="-5400000">
        <a:off x="3058900" y="205028"/>
        <a:ext cx="5381083" cy="1052927"/>
      </dsp:txXfrm>
    </dsp:sp>
    <dsp:sp modelId="{F70E6152-D4D6-4E0A-89E9-1A8712393469}">
      <dsp:nvSpPr>
        <dsp:cNvPr id="0" name=""/>
        <dsp:cNvSpPr/>
      </dsp:nvSpPr>
      <dsp:spPr>
        <a:xfrm>
          <a:off x="0" y="2209"/>
          <a:ext cx="3058899" cy="1458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smtClean="0"/>
            <a:t>Star</a:t>
          </a:r>
          <a:endParaRPr lang="fr-FR" sz="2800" kern="1200"/>
        </a:p>
      </dsp:txBody>
      <dsp:txXfrm>
        <a:off x="71201" y="73410"/>
        <a:ext cx="2916497" cy="1316160"/>
      </dsp:txXfrm>
    </dsp:sp>
    <dsp:sp modelId="{ACA02F61-22CA-48A0-A09E-9D223B34E67A}">
      <dsp:nvSpPr>
        <dsp:cNvPr id="0" name=""/>
        <dsp:cNvSpPr/>
      </dsp:nvSpPr>
      <dsp:spPr>
        <a:xfrm rot="5400000">
          <a:off x="5099118" y="-456040"/>
          <a:ext cx="1357606" cy="54380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Lancement</a:t>
          </a:r>
          <a:r>
            <a:rPr lang="en-GB" sz="1800" kern="1200" dirty="0" smtClean="0"/>
            <a:t> en 1938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700 </a:t>
          </a:r>
          <a:r>
            <a:rPr lang="en-GB" sz="1800" kern="1200" dirty="0" err="1" smtClean="0"/>
            <a:t>universités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+ de 500 000 </a:t>
          </a:r>
          <a:r>
            <a:rPr lang="en-GB" sz="1800" kern="1200" dirty="0" err="1" smtClean="0"/>
            <a:t>thèses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dont</a:t>
          </a:r>
          <a:r>
            <a:rPr lang="en-GB" sz="1800" kern="1200" dirty="0" smtClean="0"/>
            <a:t> 25 000 (5%) sous embargo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La </a:t>
          </a:r>
          <a:r>
            <a:rPr lang="en-GB" sz="1800" kern="1200" dirty="0" err="1" smtClean="0"/>
            <a:t>plupart</a:t>
          </a:r>
          <a:r>
            <a:rPr lang="en-GB" sz="1800" kern="1200" dirty="0" smtClean="0"/>
            <a:t> des embargos </a:t>
          </a:r>
          <a:r>
            <a:rPr lang="en-GB" sz="1800" kern="1200" dirty="0" err="1" smtClean="0"/>
            <a:t>sont</a:t>
          </a:r>
          <a:r>
            <a:rPr lang="en-GB" sz="1800" kern="1200" dirty="0" smtClean="0"/>
            <a:t> de petites </a:t>
          </a:r>
          <a:r>
            <a:rPr lang="en-GB" sz="1800" kern="1200" dirty="0" err="1" smtClean="0"/>
            <a:t>périodes</a:t>
          </a:r>
          <a:endParaRPr lang="fr-FR" sz="1800" kern="1200" dirty="0"/>
        </a:p>
      </dsp:txBody>
      <dsp:txXfrm rot="-5400000">
        <a:off x="3058900" y="1650451"/>
        <a:ext cx="5371771" cy="1225060"/>
      </dsp:txXfrm>
    </dsp:sp>
    <dsp:sp modelId="{D3CEDAE4-4893-4A15-A2CD-F7BB9CCC00A3}">
      <dsp:nvSpPr>
        <dsp:cNvPr id="0" name=""/>
        <dsp:cNvSpPr/>
      </dsp:nvSpPr>
      <dsp:spPr>
        <a:xfrm>
          <a:off x="0" y="1533700"/>
          <a:ext cx="3058899" cy="1458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ProQuest</a:t>
          </a:r>
          <a:r>
            <a:rPr lang="fr-FR" sz="2800" kern="1200" dirty="0" smtClean="0"/>
            <a:t> </a:t>
          </a:r>
          <a:r>
            <a:rPr lang="en-GB" sz="2800" kern="1200" dirty="0" smtClean="0"/>
            <a:t>Dissertation Publishing</a:t>
          </a:r>
          <a:endParaRPr lang="fr-FR" sz="2800" kern="1200" dirty="0"/>
        </a:p>
      </dsp:txBody>
      <dsp:txXfrm>
        <a:off x="71201" y="1604901"/>
        <a:ext cx="2916497" cy="1316160"/>
      </dsp:txXfrm>
    </dsp:sp>
    <dsp:sp modelId="{1CC78305-0FE4-454D-B669-40C79C3CE345}">
      <dsp:nvSpPr>
        <dsp:cNvPr id="0" name=""/>
        <dsp:cNvSpPr/>
      </dsp:nvSpPr>
      <dsp:spPr>
        <a:xfrm rot="5400000">
          <a:off x="5194497" y="1075449"/>
          <a:ext cx="1166849" cy="54380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98 mandats de dépôt mentionnent  la gestion des thèses</a:t>
          </a:r>
          <a:endParaRPr lang="fr-F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19 d’entre eux signalent l’option d’un embargo</a:t>
          </a:r>
          <a:endParaRPr lang="fr-FR" sz="1800" kern="1200" dirty="0"/>
        </a:p>
      </dsp:txBody>
      <dsp:txXfrm rot="-5400000">
        <a:off x="3058900" y="3268008"/>
        <a:ext cx="5381083" cy="1052927"/>
      </dsp:txXfrm>
    </dsp:sp>
    <dsp:sp modelId="{498404B3-4D33-465A-88AA-9BDEDDE9C6F7}">
      <dsp:nvSpPr>
        <dsp:cNvPr id="0" name=""/>
        <dsp:cNvSpPr/>
      </dsp:nvSpPr>
      <dsp:spPr>
        <a:xfrm>
          <a:off x="0" y="3065190"/>
          <a:ext cx="3058899" cy="14585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RoarMap</a:t>
          </a:r>
          <a:endParaRPr lang="fr-FR" sz="2800" kern="1200" dirty="0"/>
        </a:p>
      </dsp:txBody>
      <dsp:txXfrm>
        <a:off x="71201" y="3136391"/>
        <a:ext cx="2916497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0A0B9-EA30-4982-8762-8F7AF8598CF2}" type="datetimeFigureOut">
              <a:rPr lang="fr-FR" smtClean="0"/>
              <a:t>08/04/2013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1B7E0-9C4D-4580-9364-1E1FE9BF0E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28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Chez moi, pas de carré noir….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81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Camembert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4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Insère-t-on</a:t>
            </a:r>
            <a:r>
              <a:rPr lang="fr-FR" baseline="0" dirty="0" smtClean="0"/>
              <a:t> aussi </a:t>
            </a:r>
            <a:r>
              <a:rPr lang="fr-FR" baseline="0" dirty="0" err="1" smtClean="0"/>
              <a:t>Proquest</a:t>
            </a:r>
            <a:r>
              <a:rPr lang="fr-FR" baseline="0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9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1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Laisse-t-on le formulaire relatif aux options d’embargo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47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couleurs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2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Trop </a:t>
            </a:r>
            <a:r>
              <a:rPr lang="fr-FR" dirty="0" err="1" smtClean="0"/>
              <a:t>fouilli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6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Peut on trouver cette icône libre de droit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3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Assez lisible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3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Assez</a:t>
            </a:r>
            <a:r>
              <a:rPr lang="fr-FR" baseline="0" dirty="0" smtClean="0"/>
              <a:t> lisible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3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Diapo un peu différente car elle évoque les options d’embargo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3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Peut</a:t>
            </a:r>
            <a:r>
              <a:rPr lang="fr-FR" baseline="0" dirty="0" smtClean="0"/>
              <a:t> être ajouter aussi capture d’écran de Virginia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3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1B7E0-9C4D-4580-9364-1E1FE9BF0EF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3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7048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00175"/>
            <a:ext cx="7772400" cy="685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smtClean="0"/>
          </a:p>
        </p:txBody>
      </p:sp>
      <p:sp>
        <p:nvSpPr>
          <p:cNvPr id="2" name="AutoShape 2" descr="data:image/jpeg;base64,/9j/4AAQSkZJRgABAQAAAQABAAD/2wCEAAkGBhQQDxUQEBAVFRQUFRAUFBUUFBcUFRAVFRAVFBQUFRQXGyYeFxkjGRUUHy8gIycpLCwsFR4xNTAqNSYrLCkBCQoKDgwOGg8PGiwcHCQpLCksKSwqLCwsKSkpLCkpKSwsLCkpKSksLCkpLCkpLCkpLCkpLCkpKSwpKSkpLCkpKf/AABEIAMIBAwMBIgACEQEDEQH/xAAbAAABBQEBAAAAAAAAAAAAAAAAAQIDBAUGB//EAEsQAAEDAQQGBQcHCgQHAQAAAAEAAhEDBBIhMQUTQVFhcQYiUoGRMpKhscHR8BQWI0JTcuEHM0NigpOywtLxFSRzo0Rjg6KztOI0/8QAGQEAAwEBAQAAAAAAAAAAAAAAAAEDAgQF/8QAIxEAAgICAgIDAAMAAAAAAAAAAAECEQMhEjETUQQiQTJhcf/aAAwDAQACEQMRAD8A4ekVcolUKRV2gvcieCy7RKtMVSirTFdGSw1SBRNUwWgHBP2JoCUlMBAlQEEIGCEQhAhCmOUhTCEgIymKQqMoAE0p0qSjY3v8lhPHIeJwSYisSgK4NFu+thmBAvXiBOEZ/gdyp1H6tzm3Ji80EmBIkTA7jnsSu+htV2CaVTeHEzePIHDuCRof2z6CjZm0XghUjantzAPoKlbbW7Zbzy8UrCydIEspEwFTUqRIBE0pyQpAIQkTtiakNCIQhAzCoq7QVGir1BTiaZdpK2xVKKtsVkZJwpQo2qULYD2hCVKAmAJCE5IUDGpJSlNlAClNcUpKiq1IErIASizgPfdvgccTHcMys2o59V11owmBEmeGGa6rROgjSE9XC6cQSS7YIyGY4YrMpUajFtitsbKT2s1Tnl09d0FrYHZB+N6mtNup3hNbDcCIadztkc5y8MnpHpLEMpuc4DqyJIe4nEw3Zh3nuWWKd7AiQNpECfWkocuxyycdIvW7SL4dSD7zSSScZzkjHdhuyWeKc4qYMhF3cFdQo55SciMUwi5w71O2jPdjySgf3TFRX+TqKpRG7u3q9q9yBR4JOIGPqXMxaY4bFNStoJh2B9B5K7Voxnks+0WOcY5BRlFro2i3KQlUKVquYPPV2HdzV28sp2OhSUkpCUSmAoKSUApqQxUJJQkMwqSvUFQolXqCnE1IvUFcpqnRVymrowTtUzVExTtWwFToSJyYxEhTk0oAaUxxTyo3FIYjnwJKjp2B9WpBY6BEw0uicsBzWhoGzirXMxDMSMMTy8F1FW1sZPWbIwAkSXZZZwMvFQnkp0isMdq2YD9C3Q1zQWtpiXFzg0ucMRESdw2K8462hDaoN4OnCBIBm9OPlRuzVPpHaqjg2nSY40+qXuiL+OQkb4KoWUPuEOwEktb2QYkE7cRKcIuQpNR0VLGHBwLxMEk7CesYGGX9lLVbLid5PHNPq2hjHhjnAFwkA4fgNvgUlSqNnicB710/WPbIO2Q1GBokmOOfqQ1jpnVuLYwLQXTGeXctTRthr1J1VFz5jEU5Gc5nBaLuiVtII1bwDm0asDKPJHJQnnSfdFY4XXRz1htcEuaARi1wcDvE96s0bCypeOsNMgC6C4uYcZOeM+xWbR0ftFIdek4Ab2GPFuAVIPu+ULvHNvjs71vlCfT2LhKPa0ApEYEg8Rl6U40py/srLLOXAkNLoxhokxPpSU/KuQQ6CYc1zYGUkkYCdqo5JdsyotlXUb81Wr2ePct6w2IVKese5rciGh7S5/BoG8ZTC1n9GqdobeYX0m7IMudB2g+Rjsz37lGeaKKRwtnmtrs+Mt2GeZBwXQWrQIfZ2WqzTdcCXMwljxN5oAGwh2ERhhCvaX6Kvpl0dZvlNIBmMiIxywy3yjobpE067LKYEuqVQT9f6K7qxsxIkHe1QnLXKJqMN8ZHK3ksrT6T6M1FoddADHEloGzIxd2Z5cOCyZVE7VkZRp0OlIUJspAKhJKEDMKkVfoLNpFaFEqcWNmjRKuUyqNAq7TXQjBZYp2KuxWGLYDwlCQJwWhiFNKeU0pARkJgYXENaJcSAOZMBPcVpdGbDrK945Mg95y9qxJ0rNxVujc0VoYUrO1r2sL4lxuiJ71IKTQQGgCBOAA4D2rUqubd8k7s/wAOSy7SyJJJynAkerFcSd9nY0kVqj21XOb5XkgbcQSc+ceC5nSWkfpHUaJBAAF5ovOe8mLtPGO+CMDjgr/+N020nU6Uvqva4SGkCmDIc5xIzAkxymFVttuboiyi0vaPltobFmpwJslDIVCPtHe2NhVZ5Fi0iShzMnSVX5NDarhfbmCZ1U7Cc59Km0VaKr+tQot/1rQCRzZS28yqWg9BT/m7YZces1rjIbP1nbytR2k3VTDHatnbIJJ+60e1KMZT2wbUDQqmu8fT6QtB/VpvFBg4AMhVvk9OcLTaAd4tVSf4liWgCZcXP4uJ9QwCruqNH6Nvmj1qvhgvwk88jsbLpG10sbPpGqf1K8V2Hgb3WHcVLX6TU39XSNmFBxwFqs4LqJP/ADaZxaPFcO20tBwJYd7SfUfwWtZNNlsMrw9jsL8egj471KWGPcdMpHO+ns0LVNneIILXYsLTNOs3tUnbDw/urRtGuaHX3EQW5nLa0jn6guf0rYzZmF1Lr2ZxvOp56on9JT3cQpbA51Km21MN+zPIZUO2g/IF3DLHdyQsvF8ZmnC1cTcotxAAxkQPUuzqnVOv/Ucev+q7IP5bD3HYViaJsoY8VHNnsgYmcIMe1a76DquFQwzsA+V99w2cB6VPPK3/AEUxRpDbTaHVjq6BGBxrES2mRmGj67swRkMZ3LMtXRltZofRilVY7ryT1agIJcDvmHAxBBGw4btkp3G3NjcG/d2Duy7lU0hajSqB1MAveA1zTIaMYZVeRk0E3TvnDJQUmtIq4p7ZzfSKyPrUnh8OqUcS4QA2S6b/AOsWsJ34jtErigV643RQDHUnEu14drHHN1Ut8qNktEQMAKYAXktRl1xacwSD3GF0YZ2mjkzwppiJEqRXOcbCVEIQBz9FaFFZ9EK/QKlE2zQoq7TVCirlNy6ETLjFO0qq1ymbUVBFgJyhbUTr6YEhKYSmmommogYPXXdD7KdQXgYuce8Dq+uVxj3rvNENu2SmP1Wnxkrnzv6l8CuRfrWd0DCMCcSBmefJZulKtyTgYA28AMe9WLS7GNwaP+0LE0zaJc4bJJ5rmgtnTI2dDOp6mpWrNApsBNR0AXg0X3AnaIwj9YLyyjVdpbSVS21iCwOJY2ZDGjBje4e1bX5StNOs2jaFjYYNop6ypvIfVmD3MaFF0N0XqtE1a8QcGjiTiVBSU8ls21UKC0nX1LoP0bTED6x9yltNCGwEaEoQ2TunvOJTbRVhxJXqx1Gzz5bZnVKW9RU6AcYJS2qrmdnqVH5XBPisvIheNmlX0GLssd3KrRbEtdiMiFF/ihyBTadqJdjtWXOL6NcGdBoStnZn4tIJpztbtHMfGad0DtTbJpN+j64DrNbAaZa7ybxm57W/tKk03WioM6Tmv/ZJuvHmme5VOmjzTrU6zMHMc1wO4tdPrC5vkR5ROjC6kem9H9BObVq2WpUJbZXBjBiDUpubfoVHnbDerG+mZ3LedSiOOI+Oahq2sfLLPaMm2uxvB+9ScyrT59WtVV2nWF0tZMiSCcz2o3YY9y4ubktnbxSBlKMHYE5Db37lVq2ZpDmkYOkO3mRGaeCltZMXmgSd+U5SeCFYjJr2tzqWpaZr4tnsGmRNY7hEEby8cY4PpnYm0rWbghj2Unt5Fsfyr0KxUNVWMkuNVocXHMvYbp5C65sDZdPNcT0+xqU3DyW62iDvLHh3ov3ebHLowupnN8hXCzmQkSB6L67jgFSIlCQzOpaMd2T4K1S0e7cV2r9L0ewFC/StPshVWJITZzVOyO3KdlAjYth2kmbgo3aQZuW+KMFANKeFYdbW7lG61hOkIZKLyQ2gJhrhAWPLymOemOrKN1RILFfUXptge0WakC2eozIwfzbfevK3vXo2jq82an9xn8IC586tI6fjypsu2yqy8eqZnO97IXM290uJWrba0yZ4rGtBklLDjeyuSZi/lTpXrZQGynZbNA43Z9q6Oysu6A+9V9sexc/+Uw/5xn+hZh/stW4KkaAb/qn+IrzIra/07G9MqaP8gjequnWAUwRmVBZLb1ZlPt9W9TAXrQ3Gjz5PZztK8ZGzjxlUnUTmcV0dCy7d8e1RmwBYWB2LzIxWUyrLKEhaDbFwU9OxrXgYvKhKWNGoDtpVR/tn2ql0/wAK93gw+cwO9q0SIa8b2VP4CqH5Qm/5wD9Sj/4mrnz6pHRi3Z6hRdesOiX7ZudxsNcfyjwW1ZyQ4ECTuWLZsNG6L4VB/wCraVrfKDEDAevmdq4IrR2N7LjmNYe0dg2AbJ3qKrUkYnb7FFr5AxGXo3qC01SWEjACDPI7O5bUdicitpCqS9jaZIcHgPeBIpNqNLIx+sZaQNkScM+V/KSxtOnRY3AB9SBw1VOTxx275XZWtjadExgGljp5VGkk7Sdsrgfym1CXUS4QXGoQ05tYAwNB44knnGxVxfyVEM38GciKyXXKuCiV22eeWdchVZSoA09U/cl1D12h0WNyYdGjcqhwOPFncnCzOXWHR43JnyEbkw4HMixugujBok8BIHrIUDKrZgujm13sBXS6Rs12hUI7B4bQuM1zpzPnFZd/gUl2Wm2xsxB5xgfapG2hna9BVLWO2OPnFOa9/adHMpJSE+HouGuzthIa7O0FW17u0fOPvTdae0fPPvWvsL6lk1WdoLsrB0ks7KLGGs3qiMSJXBm0He7zyk1xzvO84rEotlISjHo7q09IbOZAqtPIhZ9TTFKSA8H9oe9cs2q4fXdyLlZZaHbZ84+oIjyi9G3KMuzS6d2lte1NdTN9uqs4lkGHNotDgcd8juWwNKU/8EbZpmqKpN368STyjLauWDnHa7xKdJ3n0+9cy+NJNOyz+RF2qJ69kqUoD2Fpc0PaMy5pJAIA5JRUfADmOA3nDxGYWvaQG1mPnAMsrXcBUpkeh13xU9vs00zBxz8CuiDkns55xTTozrOMO8JxaoaVSDBz+MlKXr0I09nL/Qilaq5clD0MEQWl3lcneoqt08xto+7S9FNoVis8ukAZgj0Kj0rq621io0GLrRBwIIA9kLy/kK9nfgf4enucRorRhGyoD3CzWgn0SotOaXaxurabz3YBrcTiJx3DmrDqc6M0a09vGDH/AA1fCQuTNW7abszdFRh/VLXNx7xCh8eCl37L5puJ0+g6d2nTDjIBLI2SW3585bFreBTdeMAtcPEECN5WHY7TFAXRedfa87mdcDrO2YDLPHJbLLPHXebzgDjEBuGIY3ZzzO9PMlyscH9SJzDVph7xA+jLWcS5sOdGZxwGzicvP/yh2rXWyB5NNgA4k4k+rwXeNrX6NNs9SKYqO33WBzmtPJpk7Ms5jzbSNTXVn1e04kDcMmjuEDuTwxuRPO/rSMYUEalaPydGoXVxOMzdShaXydCOI6O/L1GXKMuTby2UHkppKbeRKBFbS3/56n3T6wuCu4/2Xe6UP0FT7pXCkY/3WktEp9jbnBAZwTu5KOSdEwhEHcnA/GCI+IToLGdyQ0+ScaaS6UqHYl3l4qQN3nYIwlNumE9rMe4ZysNbKJ6JA3DbGYGOHxgmgYjE55kKVrSBjnz/ABSXiYnADxRWgs2bXLnuZDYdRs4Jdew+jOQGfimWYufSl9R2Di0taA3EGMTnsnParFQ3apvEY0rOcTvYVnm0BryGm8Hx5ILocMshtH8KlxKWrLr7NTODWkHeZJ8SVSFU5E4jA84V8VnuyZHFxHqErOqE3jO9dOLRDK/Q68laVGlvLoZJE7WrM0hTvVO/+ViuVavVMZwY5xgrtqFOpJpta3EujK6MAPRdXJmVqkdOHuzuLQ67o7R2BMOyGZ/y9YbcNqxKXR0PtdSo8lpc2m660gggyJJIz6mzetj5SDZbHSh16iXOqS0gNGqe0YnA4u2KqbXetDTSh16k8XjIZ1XsMg/X8o5YY5rzsVxTo78lSasu6Qu07M8CAAwxz2DiSe9SWt7qjHnFjbroGT3yIE9kSRhnyyVS30AKTnPdecYbedgG33BvVGTRjz4lTWq0XovdWnN504OcG45ZtE3eJ4bQZT6S24NpapmAi5huwDo4ACP2ua5AUFq2+0Gq+8RAyaOyBkq+qXZjhxicmSXJlLUI1CvapGqVCdFHUIV3VIQFGshIkTo0KhIhFAV9KfmH/dK4uD8FdppI/Qv+6VxkYqkVojk7ESx8QlgoATJAB8R+KCPiB7066ku8k6AZd4oA4p9zkgfGCVDsbd4/HinBoG2e5LPD0JzW8vjmigAfGA9yeOQTAPgJ4ZzTA2rUBrhIE6mzZgZXCkqMDm3fDgRiD3FN0gyaogwRRs8eY5RsAOc8QScCp0V/SzRtAjrEAjAidvx61BaaQeOq0njEDxMJzWhpvNHAwNm9WRXbvCT1tB3pmESRmOHx8bQml61rTT614NMGA4nqgHIO38Dgmt0ECZc+MsAPUSn5K7M8PRkips25c10mitHHUubc61VpaXO6oaCMABmTt2c8EyhZ2UKgIENeCLx2OAJGJykT5oWoy1E+Q0nieq33nuChkyN9F8cK7JdGNFWkx9Ql5LQYMXWkYHqjA4g4mSpqtqvV6dzrENrA4w0eRm7LuElZ2jmgNe2o7BtWoA3JvWIqZZu8vIyrYqk1QR1QxhGWPXcD1RswZt35LnfZ0J6LVcddl43nXr8AQGho2DZ1i3E8VW0tVPkuBDiAeAaDgMduePqVOvpFzKhDMHC6XXhemD5D5O4uOGRhR1rUXuLnGSdpW8cHdsUpqqQy4luIvpQ5dBAS4i4llCYxt1CchAFuEQnwkIWgGQhOKagRX0l+Zf8AdK48tXYaS/Mv+6VyBVI9EMvYYICckWiQQiEoQnQDUkJxQkA1OaUJQPjBAx7Y3ev3pQcckg+MQl8fFMDUtz/pRj+hs+6fJcoOIP48MlJbcamU/RWb+FyyrTWLMQ0Fc7lRekzUY8be+SlbaAzLLhs8Ni546faMHMI4gJw6Ss7Q8DPh+Km8sTSgzpvlMiLszvwB9qbRruBuOdHZIxvDdJ2jljny5n5x0xlU7ogd05epSN02x+ETxJy4jcp+SL0jfFrs6WsWuabuLsC13lFrgZbicsQNqs0dIFzQ6Q2dmbgRgRuEEEbclzVi0xeJa5xgZFrZJ2RgnUXVRUvtddEh0ZyRvGSVNmrSNf8AxhtM1CILr+E4uPUa3LmCrui9P1mtBDGsdL7ziA5zp8nAiGwPZhvxbNQDTeDesdpxP4dyvsJW1jX6Z5v8LDqhcS5xJJxJOJJTgFG1SNVKoQ8BODUgKcCgYoCIQEoSChISoQmFF2EhCluJpYtjohcEwqwWpjqaYijpH8y/7pXJrrtIUCabgBmI71zD7DUGdN3c2fUtxaS2QyRbeiEhACebO4Zsf3sd7k2D2HeY73LVr2Sp+gCEY9l3mu9ySD2Xea73J2hUwQiD2Xeafci6dx80+5FoKYk8EoSwdx8CnCk4/VPgfclaHTEB+ISd6f8AJn9h3gUfJH9h3gi0FM6Gw2cPcSfs7P8AwFWH6LpnMKtYbzXkEQDSoEcTDgfYtBRb3o6ktbM2r0bouzaqlTobROxbsoWHFM0c27oZS7ITR0TptyYPBdLdKLh3JcI+h7MOnocNyHoUzLFGxaurO5LqynQqM9tn4KQUVd1JS6koHRTFJPFNWtSl1KB0VbiW4rOqRqkBRXDUt1T6tGrQFEF1Cm1aEBRo3EXFJCSEGiO4gU1IiE7AiqWZrhdc0Ebis93Rizn9GRyqVW+p61oQlV9gZHzZpbDWHK0VR/Mm/Nmn9raP37/atqEQikFmJ82mfbWj98fcj5tt+2tH73/5W0QiE6QGJ83G/b2j96P6UfN1v29o/eN/oW1dSXUcUBjfN1v29o89v9CPm637e0fvG/0LYLUl1PjELZkfNxn2toP/AFiPUEvzdp9usedep7Cta6khHFCtlGjoumzJp5lznHxJUnydu5WrqQtRoRBqhuShilhJCAobdRCdCIQMbCWEsIhIBIRCVCBjYRdSwhIBsJLqekQA2EXU5CAEupE6EIAtFCEIGCEqEACEITAUISoQIQpClQgBCkKEIAEhQhMBEIQgBCkQhACIQhIBEJUIARIlQgBEIQgASFCEgEQhCABCEIGCEIQB/9k="/>
          <p:cNvSpPr>
            <a:spLocks noChangeAspect="1" noChangeArrowheads="1"/>
          </p:cNvSpPr>
          <p:nvPr userDrawn="1"/>
        </p:nvSpPr>
        <p:spPr bwMode="auto">
          <a:xfrm>
            <a:off x="155577" y="-88423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21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3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C93DB-936D-4231-8F5A-850F18CFA46D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8050B-90D2-4CB9-AB1B-10E7013C4E8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7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F6C01-AA14-4B2C-ABA3-E333477D256A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6DA8-907E-4F32-BC39-2382C8973E9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8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FCD9B-C4F5-4F97-9F83-1A3487C932C5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903EA-1DEE-493C-BED0-14DC011B77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2D9FA-D409-46A8-949A-06A43F1558E2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3DED-535C-42F8-B1A8-9B7AD1F6DF7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91EE7-7439-4899-B6FA-6860BF44D4AD}" type="datetime1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769A-FF9F-4895-ACE6-7E8C6B8FC2A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7E1B5-E71F-4550-BCD4-AFCA659FEAC3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89EF-C03D-4CE8-AA9A-830F3DBD9FF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9F481-D9F1-41D0-8511-2B37A198A245}" type="datetime1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4725-5A26-47CE-B598-86616EF9701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67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8BC68-2C53-4F6F-967B-5821EA471278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AA5C4-E6D2-4FBF-9731-524309739FD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3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6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939782-CD03-4EB0-9BFC-42E9673D10B1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C945-4863-4374-AF46-C37735F3AAD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722D3-C3E2-412E-818F-C29FE44E4E4B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E5900-CFBB-4A89-8818-8F0226A7B30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3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1C379-86D4-417A-A006-AC39B5497EC5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9B0DA-0167-45A8-98DC-9AEA6FA39C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539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25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51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64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564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117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04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46C8E14-6D23-40E9-BC67-9C4EB5824530}" type="datetime1">
              <a:rPr lang="en-US" smtClean="0">
                <a:ea typeface="MS PGothic" pitchFamily="34" charset="-128"/>
                <a:cs typeface="Arial" charset="0"/>
              </a:rPr>
              <a:t>4/8/2013</a:t>
            </a:fld>
            <a:endParaRPr lang="en-US" smtClean="0">
              <a:ea typeface="MS PGothic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EA0CA92-2A60-4520-A375-82821D111A14}" type="slidenum">
              <a:rPr lang="en-US" smtClean="0">
                <a:ea typeface="MS PGothic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smtClean="0"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9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467544" y="1844825"/>
            <a:ext cx="7772400" cy="893962"/>
          </a:xfrm>
        </p:spPr>
        <p:txBody>
          <a:bodyPr/>
          <a:lstStyle/>
          <a:p>
            <a:pPr lvl="0"/>
            <a:r>
              <a:rPr lang="fr-FR" sz="5400" b="1" dirty="0">
                <a:solidFill>
                  <a:schemeClr val="tx1"/>
                </a:solidFill>
              </a:rPr>
              <a:t>Secret  et libre accès des thèses électroniques</a:t>
            </a:r>
          </a:p>
        </p:txBody>
      </p:sp>
      <p:sp>
        <p:nvSpPr>
          <p:cNvPr id="4" name="Sous-titre 2"/>
          <p:cNvSpPr txBox="1"/>
          <p:nvPr/>
        </p:nvSpPr>
        <p:spPr>
          <a:xfrm>
            <a:off x="-396552" y="3836147"/>
            <a:ext cx="4752528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i="1" kern="0" dirty="0">
                <a:solidFill>
                  <a:srgbClr val="000000"/>
                </a:solidFill>
              </a:rPr>
              <a:t>Joachim </a:t>
            </a:r>
            <a:r>
              <a:rPr lang="en-US" sz="3600" i="1" kern="0" dirty="0" err="1">
                <a:solidFill>
                  <a:srgbClr val="000000"/>
                </a:solidFill>
              </a:rPr>
              <a:t>Schöpfel</a:t>
            </a:r>
            <a:r>
              <a:rPr lang="en-US" sz="3600" kern="0" dirty="0">
                <a:solidFill>
                  <a:srgbClr val="000000"/>
                </a:solidFill>
              </a:rPr>
              <a:t/>
            </a:r>
            <a:br>
              <a:rPr lang="en-US" sz="3600" kern="0" dirty="0">
                <a:solidFill>
                  <a:srgbClr val="000000"/>
                </a:solidFill>
              </a:rPr>
            </a:br>
            <a:r>
              <a:rPr lang="en-US" sz="3600" i="1" kern="0" dirty="0">
                <a:solidFill>
                  <a:srgbClr val="000000"/>
                </a:solidFill>
              </a:rPr>
              <a:t>Hélène </a:t>
            </a:r>
            <a:r>
              <a:rPr lang="en-US" sz="3600" i="1" kern="0" dirty="0" smtClean="0">
                <a:solidFill>
                  <a:srgbClr val="000000"/>
                </a:solidFill>
              </a:rPr>
              <a:t>Prost</a:t>
            </a:r>
            <a:endParaRPr lang="en-US" sz="3600" i="1" kern="0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 txBox="1"/>
          <p:nvPr/>
        </p:nvSpPr>
        <p:spPr>
          <a:xfrm>
            <a:off x="109357" y="6356352"/>
            <a:ext cx="32479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kern="0" dirty="0" err="1">
                <a:solidFill>
                  <a:srgbClr val="898989"/>
                </a:solidFill>
              </a:rPr>
              <a:t>Séminaire</a:t>
            </a:r>
            <a:r>
              <a:rPr lang="en-US" sz="1200" b="1" kern="0" dirty="0">
                <a:solidFill>
                  <a:srgbClr val="898989"/>
                </a:solidFill>
              </a:rPr>
              <a:t> doctoral </a:t>
            </a:r>
            <a:r>
              <a:rPr lang="en-US" sz="1200" b="1" kern="0" dirty="0" err="1" smtClean="0">
                <a:solidFill>
                  <a:srgbClr val="898989"/>
                </a:solidFill>
              </a:rPr>
              <a:t>GERiiCO</a:t>
            </a:r>
            <a:r>
              <a:rPr lang="en-US" sz="1200" b="1" kern="0" dirty="0" smtClean="0">
                <a:solidFill>
                  <a:srgbClr val="898989"/>
                </a:solidFill>
              </a:rPr>
              <a:t> 2012-2013</a:t>
            </a:r>
            <a:endParaRPr lang="en-US" sz="1200" b="1" kern="0" dirty="0">
              <a:solidFill>
                <a:srgbClr val="898989"/>
              </a:solidFill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kern="0" dirty="0">
                <a:solidFill>
                  <a:srgbClr val="898989"/>
                </a:solidFill>
              </a:rPr>
              <a:t>Lille, 11 </a:t>
            </a:r>
            <a:r>
              <a:rPr lang="en-US" sz="1200" b="1" kern="0" dirty="0" err="1">
                <a:solidFill>
                  <a:srgbClr val="898989"/>
                </a:solidFill>
              </a:rPr>
              <a:t>avril</a:t>
            </a:r>
            <a:r>
              <a:rPr lang="en-US" sz="1200" b="1" kern="0" dirty="0">
                <a:solidFill>
                  <a:srgbClr val="898989"/>
                </a:solidFill>
              </a:rPr>
              <a:t> 2013</a:t>
            </a:r>
            <a:endParaRPr lang="fr-FR" sz="1200" b="1" kern="0" dirty="0">
              <a:solidFill>
                <a:srgbClr val="898989"/>
              </a:solidFill>
            </a:endParaRPr>
          </a:p>
        </p:txBody>
      </p:sp>
      <p:pic>
        <p:nvPicPr>
          <p:cNvPr id="6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" y="31473"/>
            <a:ext cx="3419875" cy="1269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0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</a:t>
            </a:r>
          </a:p>
        </p:txBody>
      </p:sp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smtClean="0"/>
              <a:t>Part des thèses en accès restreint</a:t>
            </a:r>
            <a:endParaRPr lang="fr-FR" sz="32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681070"/>
              </p:ext>
            </p:extLst>
          </p:nvPr>
        </p:nvGraphicFramePr>
        <p:xfrm>
          <a:off x="467545" y="1494472"/>
          <a:ext cx="8544950" cy="51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712870" y="1724201"/>
            <a:ext cx="143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32%  accès restreint sur campus</a:t>
            </a:r>
          </a:p>
          <a:p>
            <a:r>
              <a:rPr lang="fr-FR" dirty="0" smtClean="0"/>
              <a:t>20% embargo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7452320" y="2708920"/>
            <a:ext cx="26055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508406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Tendances</a:t>
            </a:r>
            <a:endParaRPr lang="fr-FR" sz="32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097243"/>
              </p:ext>
            </p:extLst>
          </p:nvPr>
        </p:nvGraphicFramePr>
        <p:xfrm>
          <a:off x="2738" y="1628800"/>
          <a:ext cx="8622398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14401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505269" y="337220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Raisons de l’accès restreint</a:t>
            </a:r>
            <a:endParaRPr lang="fr-FR" sz="32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</a:p>
        </p:txBody>
      </p:sp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Aspect disciplinaire</a:t>
            </a:r>
            <a:endParaRPr lang="fr-FR" sz="32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88140"/>
              </p:ext>
            </p:extLst>
          </p:nvPr>
        </p:nvGraphicFramePr>
        <p:xfrm>
          <a:off x="107504" y="2276872"/>
          <a:ext cx="9133808" cy="408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547664" y="172420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Université du Maryland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</a:p>
        </p:txBody>
      </p:sp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Aspect disciplinaire</a:t>
            </a:r>
            <a:endParaRPr lang="fr-FR" sz="32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688086"/>
              </p:ext>
            </p:extLst>
          </p:nvPr>
        </p:nvGraphicFramePr>
        <p:xfrm>
          <a:off x="107504" y="1484785"/>
          <a:ext cx="8904989" cy="534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940152" y="153953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Université de Rio de </a:t>
            </a:r>
            <a:r>
              <a:rPr lang="fr-FR" dirty="0" err="1" smtClean="0"/>
              <a:t>Janairo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4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Enquête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</a:t>
            </a:r>
          </a:p>
        </p:txBody>
      </p:sp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Universités belges et françaises</a:t>
            </a:r>
            <a:endParaRPr lang="fr-FR" sz="32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212664"/>
              </p:ext>
            </p:extLst>
          </p:nvPr>
        </p:nvGraphicFramePr>
        <p:xfrm>
          <a:off x="611560" y="1657604"/>
          <a:ext cx="80408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Enquête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10351"/>
              </p:ext>
            </p:extLst>
          </p:nvPr>
        </p:nvGraphicFramePr>
        <p:xfrm>
          <a:off x="395536" y="1844824"/>
          <a:ext cx="8496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</a:t>
            </a:r>
            <a:r>
              <a:rPr lang="fr-FR" sz="3200" i="1" dirty="0" smtClean="0"/>
              <a:t>Star</a:t>
            </a:r>
            <a:r>
              <a:rPr lang="fr-FR" sz="3200" dirty="0" smtClean="0"/>
              <a:t> et </a:t>
            </a:r>
            <a:r>
              <a:rPr lang="fr-FR" sz="3200" dirty="0" err="1" smtClean="0"/>
              <a:t>ProQuest</a:t>
            </a:r>
            <a:endParaRPr lang="fr-FR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Discussion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33711"/>
              </p:ext>
            </p:extLst>
          </p:nvPr>
        </p:nvGraphicFramePr>
        <p:xfrm>
          <a:off x="395536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Ethique, droit, intérêts légitimes</a:t>
            </a:r>
            <a:endParaRPr lang="fr-FR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fr-FR" dirty="0" smtClean="0"/>
              <a:t>Objectifs contradictoires des établissements</a:t>
            </a:r>
          </a:p>
          <a:p>
            <a:pPr lvl="1"/>
            <a:r>
              <a:rPr lang="fr-FR" dirty="0" smtClean="0"/>
              <a:t>Visibilité de la production scientifique</a:t>
            </a:r>
          </a:p>
          <a:p>
            <a:pPr lvl="1"/>
            <a:r>
              <a:rPr lang="fr-FR" dirty="0" smtClean="0"/>
              <a:t>Protection de </a:t>
            </a:r>
            <a:r>
              <a:rPr lang="fr-FR" dirty="0"/>
              <a:t>la production scientifique</a:t>
            </a:r>
            <a:endParaRPr lang="fr-FR" dirty="0" smtClean="0"/>
          </a:p>
          <a:p>
            <a:r>
              <a:rPr lang="fr-FR" dirty="0" smtClean="0"/>
              <a:t>Manque de cohérence parmi les universités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ise en libre accès imposée</a:t>
            </a:r>
          </a:p>
          <a:p>
            <a:pPr lvl="1"/>
            <a:r>
              <a:rPr lang="fr-FR" dirty="0" smtClean="0"/>
              <a:t>Embargos obligatoires</a:t>
            </a:r>
          </a:p>
          <a:p>
            <a:pPr lvl="1"/>
            <a:r>
              <a:rPr lang="fr-FR" dirty="0" smtClean="0"/>
              <a:t>Embargos mesurés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</a:p>
        </p:txBody>
      </p:sp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Stratégies individuelles et </a:t>
            </a:r>
          </a:p>
          <a:p>
            <a:pPr algn="l"/>
            <a:r>
              <a:rPr lang="fr-FR" sz="3200" dirty="0"/>
              <a:t> </a:t>
            </a:r>
            <a:r>
              <a:rPr lang="fr-FR" sz="3200" dirty="0" smtClean="0"/>
              <a:t> institutionnelles</a:t>
            </a:r>
            <a:endParaRPr lang="fr-FR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sées 6"/>
          <p:cNvSpPr/>
          <p:nvPr/>
        </p:nvSpPr>
        <p:spPr>
          <a:xfrm>
            <a:off x="2" y="1724204"/>
            <a:ext cx="2231678" cy="1814285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401" y="10931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350491"/>
              </p:ext>
            </p:extLst>
          </p:nvPr>
        </p:nvGraphicFramePr>
        <p:xfrm>
          <a:off x="2198471" y="1842762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/>
          <p:nvPr/>
        </p:nvCxnSpPr>
        <p:spPr>
          <a:xfrm>
            <a:off x="755576" y="964199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</a:t>
            </a:r>
            <a:r>
              <a:rPr lang="fr-FR" sz="3600" dirty="0" smtClean="0"/>
              <a:t>Prise de décision biaisée</a:t>
            </a:r>
            <a:endParaRPr lang="fr-FR" sz="3600" i="1" dirty="0"/>
          </a:p>
        </p:txBody>
      </p:sp>
      <p:pic>
        <p:nvPicPr>
          <p:cNvPr id="2050" name="Picture 2" descr="C:\Users\FUJITSU\Desktop\Bernard\dang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6541" flipH="1">
            <a:off x="359118" y="2883272"/>
            <a:ext cx="402346" cy="3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UJITSU\Desktop\Bernard\dang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75" y="2210817"/>
            <a:ext cx="601296" cy="5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UJITSU\Desktop\Bernard\dang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0177" y="1767252"/>
            <a:ext cx="987540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UJITSU\Desktop\Bernard\dang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5398" flipH="1">
            <a:off x="912165" y="2718943"/>
            <a:ext cx="777956" cy="6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3DED-535C-42F8-B1A8-9B7AD1F6DF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AutoShape 2" descr="https://mail-attachment.googleusercontent.com/attachment/?ui=2&amp;ik=1276f4c058&amp;view=att&amp;th=13dd09327ee7ede8&amp;attid=0.1&amp;disp=inline&amp;realattid=f_hf43ortw0&amp;safe=1&amp;zw&amp;saduie=AG9B_P-0hUb5kfuC7IlCrOne97NI&amp;sadet=1365020510624&amp;sads=LusfB3ATmtX6vuDdcYKA-Zm_85Y"/>
          <p:cNvSpPr>
            <a:spLocks noChangeAspect="1" noChangeArrowheads="1"/>
          </p:cNvSpPr>
          <p:nvPr/>
        </p:nvSpPr>
        <p:spPr bwMode="auto">
          <a:xfrm>
            <a:off x="3901" y="-2689225"/>
            <a:ext cx="44577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https://mail-attachment.googleusercontent.com/attachment/?ui=2&amp;ik=1276f4c058&amp;view=att&amp;th=13dd09327ee7ede8&amp;attid=0.1&amp;disp=inline&amp;realattid=f_hf43ortw0&amp;safe=1&amp;zw&amp;saduie=AG9B_P-0hUb5kfuC7IlCrOne97NI&amp;sadet=1365020510624&amp;sads=LusfB3ATmtX6vuDdcYKA-Zm_85Y"/>
          <p:cNvSpPr>
            <a:spLocks noChangeAspect="1" noChangeArrowheads="1"/>
          </p:cNvSpPr>
          <p:nvPr/>
        </p:nvSpPr>
        <p:spPr bwMode="auto">
          <a:xfrm>
            <a:off x="307975" y="-2689225"/>
            <a:ext cx="44577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690">
            <a:off x="5683490" y="3837568"/>
            <a:ext cx="3802953" cy="22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" y="3789040"/>
            <a:ext cx="1471755" cy="19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788321" y="260647"/>
            <a:ext cx="55673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Une</a:t>
            </a:r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situation </a:t>
            </a:r>
            <a:r>
              <a:rPr lang="en-US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contradictoire</a:t>
            </a: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grpSp>
        <p:nvGrpSpPr>
          <p:cNvPr id="13316" name="Group 55"/>
          <p:cNvGrpSpPr>
            <a:grpSpLocks/>
          </p:cNvGrpSpPr>
          <p:nvPr/>
        </p:nvGrpSpPr>
        <p:grpSpPr bwMode="auto">
          <a:xfrm>
            <a:off x="4334471" y="2380786"/>
            <a:ext cx="4754431" cy="4042212"/>
            <a:chOff x="5195888" y="1419225"/>
            <a:chExt cx="2630487" cy="2678001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5195888" y="1419225"/>
              <a:ext cx="2630487" cy="2271713"/>
            </a:xfrm>
            <a:prstGeom prst="roundRect">
              <a:avLst>
                <a:gd name="adj" fmla="val 3272"/>
              </a:avLst>
            </a:prstGeom>
            <a:solidFill>
              <a:schemeClr val="bg1">
                <a:alpha val="5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5375560" y="3543578"/>
              <a:ext cx="2405062" cy="495300"/>
            </a:xfrm>
            <a:prstGeom prst="roundRect">
              <a:avLst>
                <a:gd name="adj" fmla="val 1376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err="1" smtClean="0">
                  <a:solidFill>
                    <a:prstClr val="white"/>
                  </a:solidFill>
                </a:rPr>
                <a:t>Invisibilité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d’une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partie</a:t>
              </a:r>
              <a:r>
                <a:rPr lang="en-US" sz="2400" dirty="0" smtClean="0">
                  <a:solidFill>
                    <a:prstClr val="white"/>
                  </a:solidFill>
                </a:rPr>
                <a:t> de la science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5375560" y="3030815"/>
              <a:ext cx="2405062" cy="495300"/>
            </a:xfrm>
            <a:prstGeom prst="roundRect">
              <a:avLst>
                <a:gd name="adj" fmla="val 26118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Un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seul</a:t>
              </a:r>
              <a:r>
                <a:rPr lang="en-US" sz="2400" dirty="0" smtClean="0">
                  <a:solidFill>
                    <a:prstClr val="white"/>
                  </a:solidFill>
                </a:rPr>
                <a:t>  mode de diffusion des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thèses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électroniques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5310188" y="2054225"/>
              <a:ext cx="2405062" cy="496887"/>
            </a:xfrm>
            <a:prstGeom prst="roundRect">
              <a:avLst>
                <a:gd name="adj" fmla="val 1376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</a:rPr>
                <a:t>M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étadonnées</a:t>
              </a:r>
              <a:r>
                <a:rPr lang="en-US" sz="2400" dirty="0" smtClean="0">
                  <a:solidFill>
                    <a:prstClr val="white"/>
                  </a:solidFill>
                </a:rPr>
                <a:t> sans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accès</a:t>
              </a:r>
              <a:r>
                <a:rPr lang="en-US" sz="2400" dirty="0" smtClean="0">
                  <a:solidFill>
                    <a:prstClr val="white"/>
                  </a:solidFill>
                </a:rPr>
                <a:t> au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texte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intégral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5310188" y="1541462"/>
              <a:ext cx="2405062" cy="496888"/>
            </a:xfrm>
            <a:prstGeom prst="roundRect">
              <a:avLst>
                <a:gd name="adj" fmla="val 1376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Absence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d’une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partie</a:t>
              </a:r>
              <a:r>
                <a:rPr lang="en-US" sz="2400" dirty="0" smtClean="0">
                  <a:solidFill>
                    <a:prstClr val="white"/>
                  </a:solidFill>
                </a:rPr>
                <a:t> de la production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scientifique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3342" name="Rectangle 1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59401" y="1470025"/>
              <a:ext cx="3254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4000" dirty="0">
                  <a:solidFill>
                    <a:srgbClr val="7F7F7F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û</a:t>
              </a:r>
              <a:endParaRPr lang="en-GB" sz="2400" dirty="0">
                <a:solidFill>
                  <a:srgbClr val="7F7F7F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343" name="Rectangle 1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59401" y="1989137"/>
              <a:ext cx="3254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4000" dirty="0">
                  <a:solidFill>
                    <a:srgbClr val="7F7F7F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û</a:t>
              </a:r>
              <a:endParaRPr lang="en-GB" sz="2400" dirty="0">
                <a:solidFill>
                  <a:srgbClr val="7F7F7F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344" name="Rectangle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78042" y="3481276"/>
              <a:ext cx="325437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4000" dirty="0">
                  <a:solidFill>
                    <a:srgbClr val="7F7F7F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û</a:t>
              </a:r>
              <a:endParaRPr lang="en-GB" sz="2400" dirty="0">
                <a:solidFill>
                  <a:srgbClr val="7F7F7F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345" name="Rectangle 1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59401" y="3013076"/>
              <a:ext cx="325437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4000">
                  <a:solidFill>
                    <a:srgbClr val="7F7F7F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û</a:t>
              </a:r>
              <a:endParaRPr lang="en-GB" sz="2400">
                <a:solidFill>
                  <a:srgbClr val="7F7F7F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3318" name="Group 74"/>
          <p:cNvGrpSpPr>
            <a:grpSpLocks/>
          </p:cNvGrpSpPr>
          <p:nvPr/>
        </p:nvGrpSpPr>
        <p:grpSpPr bwMode="auto">
          <a:xfrm>
            <a:off x="155575" y="2380786"/>
            <a:ext cx="4358640" cy="4042212"/>
            <a:chOff x="1317625" y="1419225"/>
            <a:chExt cx="2630488" cy="2500472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317625" y="1419225"/>
              <a:ext cx="2630488" cy="2271714"/>
            </a:xfrm>
            <a:prstGeom prst="roundRect">
              <a:avLst>
                <a:gd name="adj" fmla="val 3272"/>
              </a:avLst>
            </a:prstGeom>
            <a:solidFill>
              <a:schemeClr val="bg1">
                <a:alpha val="5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423619" y="3417342"/>
              <a:ext cx="2405064" cy="496887"/>
            </a:xfrm>
            <a:prstGeom prst="roundRect">
              <a:avLst>
                <a:gd name="adj" fmla="val 1376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Ambition de la science accessible à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tous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1423619" y="2904579"/>
              <a:ext cx="2405064" cy="496888"/>
            </a:xfrm>
            <a:prstGeom prst="roundRect">
              <a:avLst>
                <a:gd name="adj" fmla="val 1376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Modes de publication</a:t>
              </a:r>
            </a:p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variés</a:t>
              </a:r>
              <a:r>
                <a:rPr lang="en-US" sz="2400" dirty="0" smtClean="0">
                  <a:solidFill>
                    <a:prstClr val="white"/>
                  </a:solidFill>
                </a:rPr>
                <a:t> pour les articles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1430337" y="2043113"/>
              <a:ext cx="2405064" cy="496888"/>
            </a:xfrm>
            <a:prstGeom prst="roundRect">
              <a:avLst>
                <a:gd name="adj" fmla="val 1376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Plus de 8 000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journaux</a:t>
              </a:r>
              <a:r>
                <a:rPr lang="en-US" sz="2400" dirty="0" smtClean="0">
                  <a:solidFill>
                    <a:prstClr val="white"/>
                  </a:solidFill>
                </a:rPr>
                <a:t> </a:t>
              </a:r>
            </a:p>
            <a:p>
              <a:pPr algn="ctr" defTabSz="457200">
                <a:defRPr/>
              </a:pPr>
              <a:r>
                <a:rPr lang="en-US" sz="2400" dirty="0" err="1" smtClean="0">
                  <a:solidFill>
                    <a:prstClr val="white"/>
                  </a:solidFill>
                </a:rPr>
                <a:t>dans</a:t>
              </a:r>
              <a:r>
                <a:rPr lang="en-US" sz="2400" dirty="0" smtClean="0">
                  <a:solidFill>
                    <a:prstClr val="white"/>
                  </a:solidFill>
                </a:rPr>
                <a:t> le DOAJ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1430337" y="1531937"/>
              <a:ext cx="2405064" cy="495300"/>
            </a:xfrm>
            <a:prstGeom prst="roundRect">
              <a:avLst>
                <a:gd name="adj" fmla="val 1376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400" dirty="0" smtClean="0">
                  <a:solidFill>
                    <a:prstClr val="white"/>
                  </a:solidFill>
                </a:rPr>
                <a:t>Plus de 2 200 archives </a:t>
              </a:r>
              <a:r>
                <a:rPr lang="en-US" sz="2400" dirty="0" err="1" smtClean="0">
                  <a:solidFill>
                    <a:prstClr val="white"/>
                  </a:solidFill>
                </a:rPr>
                <a:t>ouvertes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3326" name="Rectangle 11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76375" y="1524000"/>
              <a:ext cx="3587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>
                  <a:solidFill>
                    <a:srgbClr val="D7E4BD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ü</a:t>
              </a:r>
              <a:endParaRPr lang="en-GB" sz="2400">
                <a:solidFill>
                  <a:srgbClr val="D7E4BD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327" name="Rectangle 1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76375" y="2035175"/>
              <a:ext cx="3587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>
                  <a:solidFill>
                    <a:srgbClr val="D7E4BD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ü</a:t>
              </a:r>
              <a:endParaRPr lang="en-GB" sz="2400">
                <a:solidFill>
                  <a:srgbClr val="D7E4BD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328" name="Rectangle 1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71742" y="3370422"/>
              <a:ext cx="3587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srgbClr val="D7E4BD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ü</a:t>
              </a:r>
              <a:endParaRPr lang="en-GB" sz="2400" dirty="0">
                <a:solidFill>
                  <a:srgbClr val="D7E4BD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3329" name="Rectangle 1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81853" y="2923980"/>
              <a:ext cx="358775" cy="63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srgbClr val="D7E4BD"/>
                  </a:solidFill>
                  <a:latin typeface="Wingdings" charset="2"/>
                  <a:ea typeface="MS PGothic" pitchFamily="34" charset="-128"/>
                  <a:cs typeface="Arial" charset="0"/>
                </a:rPr>
                <a:t>ü</a:t>
              </a:r>
              <a:endParaRPr lang="en-GB" sz="2400" dirty="0">
                <a:solidFill>
                  <a:srgbClr val="D7E4BD"/>
                </a:solidFill>
                <a:latin typeface="Wingdings" charset="2"/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" name="AutoShape 2" descr="data:image/jpeg;base64,/9j/4AAQSkZJRgABAQAAAQABAAD/2wCEAAkGBhARERIQEBQUFBQUFRUWFRUVFhQVEBcXFhUVFRUUFxcYHCcfGBokGRUUIC8gIycpLCwsFR4xNTAqNSYrLCkBCQoKDgwOGg8PGSwhHiM0LCwsKSwqLDApKiwwLSwsLCwsLCwsLCwsKSwpLCwsLCkpLCwpLCwsKSksLCwsLCwsLP/AABEIAOEA4QMBIgACEQEDEQH/xAAbAAEAAgMBAQAAAAAAAAAAAAAABQYBBAcDAv/EAEIQAAIBAgIGBgcGBAUFAQAAAAABAgMRBAUGEiExQVETImFxgZEHMlKhscHRI0JicoKyFDOSojRTwuHwFRYkQ/EI/8QAGgEBAAMBAQEAAAAAAAAAAAAAAAQFBgIDAf/EAC8RAAICAQIEBQMDBQEAAAAAAAABAgMEESEFEjFREyJBYYEyobFxkdEUIzNC4fH/2gAMAwEAAhEDEQA/AO4gAAAAAAAAAAAAxcXAMg+XPmaWJz7DU/WqRvyTu/JHEpxj9T0OowlL6Vqb4ICrpphlu15d0dnvPB6d0eFOo/6fqR3mULrNEhYd76QZZgVlad0v8up/b9T2p6bYZ79ePfG/wYWbQ/8AdB4d66wZYARuH0iw091SP6ur8TfjUTV07rsJEbIz+l6nhKEo/UtD7Bi5k7OAAAAAAAAAAAAAAAAAAAAAAAAADyxGIjCLlNqMVvbKfnGmUpXhh+qvbfrPuXDvI1+VXQtZv4JFGNZe9IL5LNmOcUaC+0kk/ZW2T8CtY/TibuqMVFe1LbLy3L3lZnNttybbe9va2fJQX8TtntDyr7l/Rwyqvefmf2NnFZjWq/zJyl2N7PLcawBWylKW7epZRio7RWgABydAAAA9sPjKlN3pzlHubS8jxB9Tcd0cuKls0WPA6a1obKqVRc/Vl9H7izZdpBQr7IStL2ZbJf7+BzYymWNHEra9pbr3K6/htVm8fK/Y60mCiZRpbUpWjVvUhz++vHiXPBY6nWip02pJ+a7GuDL/AB8uu9eV79ihyMWyh+ZbdzZMBMySyKAAAAAAAAAAAAAAALmlmmbU8PDXm+5L1m+SGbZpDD03Ofclxb5I51mGYzrzdSo9vBcEuSK7NzVQuWO8mWGFhO96y2ij1zbOamIlebtHhFeqvq+00ADLTnKcuaT1ZqIQjCPLFaIAH1CDbSSbb3JbWcrc66HyCbwmiOJntaUF+J7fJG/HQOfGrH+l/UmQwb5rVRIk86iL0ciqgseI0IrxV4ShPs2xfzRCYvAVKTtUi4vtWx9z4nlZjW1fXHQ9Ksmq36JJmuADwJAAAAAAANrL8xqUJ69N2fFcGuTRqg+xk4vWL0ZzKKktJLVHSMlz6niI7Nk0utG+1dq5ok7nKcNiZU5KcHaS3P8A5wOhZFnccRDlOPrR+a7DTYOcrvJP6vyZnOwXT54fT+CVABalYAAAAAAAAADxxGIjCMpydoxV2z1uUvTLONaX8PB9WO2fbLgvD4kbKvVFbm/gkY1DvsUF8kPnObSxFRzfqrZFcl9eZoAGOnOU5OUurNhCEYRUY9EADKV9i3nJ0bWW5bOvNQgu9vclzZf8pyOlh11VeXGb9Z/RdiPnIcoWHpJfeltm+3l3Ik2zU4WFGmPNJeb8GWzc2V0nGL8v5DFyBzfSynRbhBa81vs7RT5N8+4gZ6aYlvZqLs1W/iz0t4hTW+VvV+x51YF1i5ktF7l8PLE4WFSLjOKlF709xVsv042pV4bPajfZ+l/ItVCvGcVKDTi9zW49qsirIXlevseVtFtDXMtPco2kOjTofaU7um/OPf2dpAnWKtJSTjJXTVmnusc2zrLHQqyh93fF84u//wAKLiOGqn4kOj+xecPzHb/bn1/JoAAqS3AAAAAABs4DHTozVSD2rya4p9hrA+xk4vVHMoqS0Z1HLsfCvTjUhue9cU+KZtI5/otnHQ1dST+zm0nyT4P5HQEzX4eSr69fVdTI5eM6LOX09DIAJhEAAAABhgGjnOYKhRnU4rZFc5Pcc0nNttt3bd2+bZZdN8w1qkaKeyK1n3vd7viVgy3E7/Et5F0j+TT8Mo8OrnfWX4AAKwtAS2i+E6TEwvujeb/Tu99iJLHoOvtpv8H+pEnDipXxT7kXMk40Sa7F4IPSvNnRpWg7TqXSfFLi/l4k4UnTmX2tNcofGT+hps6x10NxM1g1qy6KfQrQAMea8Fh0QzZ06nQt9Se5cpdnf9CvHvgZtVKbXCcf3IkY1jrsUkR8itWVuLOqIrGnGEvThU4xlbwkvqveWchtLl/4tTvh++JqsyKlRJPt/wBMriScb4NdznoAMcbIAAAAAAAAAHQ9Fsz6aitb14dWXPsfl8DnhNaJY/o8Qov1anVffvi/PZ4k/h9/hXJPo9iv4hR4tLa6rc6EDCMmtMoAAAD5nKyuz6I7SDEamHqy46rS75dX5nE5csXLsdQjzSUe5zzMMV0tWdT2pN+HD3WNcAw8pczbZt4x5YpIAA+HQNnBZhUotypS1W1ZuyezxNYH2MnF6rqcyipLSS2JX/ujF/5j8o/Q0sbj6lZqVSWs0rJ2S2eB5U6UpNRim29yW1stGV6FN2lXlb8Ed/jL6EyuGRk+VNte/Qh2Sx8bzNJP2W5VDKi+TOmYXJMPT9SnFdrV35vabipLkvJE+PB3p5pfYgy4utfLH7nJj2wn8yH5o/FHTa2X0pq04QffFEPitD6LlGVK8GmnbfHY77nuOJcKsg04vX7HUeK1yTUk0WAh9Lf8LU74fviTCIfS3/C1O+H74l3k/wCGf6P8FLjf5ofqvyc8ABizaAAAAAAAAAA+oTaaa3p3XetqPkBHxrU6pgsR0lOFRfein5o2CC0PxGthkvYlKPhe6+JOm2on4lcZd0Yq6Hh2Sj2YAB7HkCv6bVbYe3tTivK7+RYCr6eS+zpL8b/ayJmvSib9iVhrW+C9ylgAxxsQAAAfdGjKclCKu5OyR8Fw0KypJPES3vqw7Fxfy8CRi0O+xQ/cjZV6orc/2JTIcghh43fWqP1pfJdhLghdINIo4dasbSqNbFwS5v6Gs1rxq+yRlP7mTZ3bJepWjFXk0lzbSRoy0iwq2dLDzv8AA55i8dUqy1qknJ9u5dy3I8Sns4u9fJHb3LevhC088v2Op4bMKVT+XOMu5pnumcmhNp3TafNbH5loyDS2Sap4h3T2KfFfm7O0kY/FIzfLYtGeGRwuda5oPVFyIbS7/C1O+H74kwpGlnGB6ajOneza2d6d170iyvi5VSS7MraZKNkZP0aOYg+pRabT2NOzPkxJtuoAAAAAAAAAAB8Bb9A6uytHti/NNfItpS9BH9pVX4Y/F/UuhruHPXHj8mS4gtMiXx+ADFzJPIIKvp4vs6X53+1loK7pxTvh4v2Zr3poh5y1x5r2JeE9L4fqUUAGONgAAfQZjG7SW97PM6ngcMqdOEFujFL3bTmmWRvWpJ8Zx/cjqRf8HjtKX6FBxeW8YnhjcUqVOdR7opv/AGOYYnEyqTlUm7yk7v8A57vAvemE7YWXbKK95z88eLWPnUPRbnrwmtKDn6vY8MdjqdGnKrVerCKu38lzb3FNl6Ra9RyeGwkpwjvk9Zvx1VZdxn0qYmSo0YLdKcm+3VirL+5+RZNFsLGng8PGGxOnGTtxckpN+Z4QhXVQrZx5m3+yJM52W3uqEuVJb/qamjWmFLGXgk6dVK7g3e64uL4mhpBpzPD4l4anQ6SXVt1nduSvayRAY+CoZ1HotmtVptpbvtIrXXjrMxpPjo0c3jWnfVg6UnbfZR4EuGJU7dUtU46pe5EnlWKtpvRqWjfsdG0U9OChOlhMww86F7RVW7aSbtHXjJJ6v4lfu3lg9JXpTnlNahShQjW6WDndzcWrS1bJJO5xzM6tXOsVQoYKjN2vHWa3KTV5za2Rilt38+ZaP/0BB08Vl8VeThQsub1ait4uxc0Nutcy09imvSVj0evuauM9ImKqV7ywE6XSSTafS7L2Te2C7We2lumUsFUhTVNT1ouV3Jxt1rW2I2Mx9IOY4mvRVfL50U3GDbVb1XPbLrRW67K36QYKWOwkZK8WoprmnVs0VNlFbylGUdt316/wW1d9ixeaMt9l06fyXHLc7jXw38TBfck3HlKKetF+K95p6JaTPGwqTcFDUklZNu91e+0qmSVpYHE4nAVH1KkZ6je7W1HqS/UtneSHop/k1/zx/aRbsSEK5yS7OL9mSqsqc7IRb7pr3ReQAVJagAAAAHwFn0EX2lX8kfi/oXUqOgdP+dL8q+L+ZbjW8OWmPH5MnxF65Evj8GAAWBAMkXpNh9fDVVyWt/S0/gmSh8VYKScXuaafjsOLI88HHud1y5JKXY5MD1xNBwnKD3xk15Ox5GHa0ejNunqtUAAfD6e2Eq6tSEuUovyaOqRZyU6Ro5j+lw8Hxj1Zd8dnws/EvOEWJOUO+5R8XrbUZ/BjSbCuphqiW9JSX6Xc5wdaZzzSPJHQqNpfZyd4vl+FnfFqG9LV+jOOFXpa1P13RTNMNH3jMPqQsqkHrQvubtZxb4XXyKrlWl2LwdJYathpylBWg+tF24J9V6yXNcC/4/GRo0p1Z+rCLk+exbl2vd4kVo5pbTxjnGEZwcFF2k1tTvtVv+bUQaLJeC1KHNFfGhOurj4ycZ8sn9yu6LaP4iti3j8XFw2uUYyVpOVrR6r2qKW6/JHnnGCnLOactSThrUrvVbhbV23drFoz3SuhhWoSUp1JWtTgrys9zfK56aP5/LFSnGVGrQ1I68pVerBR23k20rJJNt9h7Ruvb8Xk205Uuy9jxdVCXhc26erfv7l90CwCUqlRJRSSjsSSbb1nu7l5lB9P+ArzxeCnSpVKijSk3qQnJXVROzcVsJrAel7D0o9FgcHi8XCm+vWp03qN8ZJWbty1rbCc0l9LFLBfwilhsROWKpKrCEdXpI3t1JRvtlt3Iu8Wp01KMuvqUeVarbXJdPQ5xnfpWxlepDXwEqeqlGzdXi9+2CIrTnDVJY3ByjCUklC7UW0vtU9rS2Fup6afxtWvVnRrUIxWveqrLVWyy7krkGvSDCTbpYfEVKadukjHq+X1ZUznPx3OFe611evXXoXEIR8BQnPrpotOmnX/ANPj0h5DKrTjiKSfS0fZXWcL8ObT29zZ4+jHDThSr68ZRbnH1k1918ybz3SmlhZQg4zqVJ7Y04K8uV+zb8GeuRZ68Sp3o1aLg0mqis3dPd5cuJF8S1YvJKPl7/JJ8Kr+p51Lft8EoACtLIAAAAGUAXrQrD6uH1vbm34Lq/JlhNTK8L0VGnT9mKT7+PvubZtceHh1Rj2Rir5+JZKXdmAAe54mTDMgAommeB1KyqLdUX90dj91ivHR9I8u6ahKK9aPWj3rh4q6OcGU4jR4dza6Pf8Ak1PDb/Eq5X1W38AAFcWQJjRrOegqWl6k7KXY+EiHB6VWOualHqjztrjbBwl0Z1qEk0mtz8jzxGHjOLhNJxe9MpOj+k7o2p1byp8HvlH6ou2HxUKkVKDUovitqNZj5NeRHb5RksjGnjy0fwzjXpty+OFw1OnSk28TUUVDfLVhaTtz26i/UilZNiVDNMOqdOrSjWhCharHo9aWqoJq/DWjTO859oJRxmMwmNq1Kl8K04Ulq9E5KWvrO6ve6jx+6j5000BoZk8PKpUqUp4ebnCdPV1rvVdusnsvGL8Dr+lrUXFLRPX7nz+qs5lJvVrT7HJNE8l18/xlDEyVOqlLo9ba36vVhzfRvyuXv0rZT/D5LiVQTu3SVSX33DpI61+S3Evpj6L8FmU41qjnSrxSSrUmozaW5STVnbg963XPrRj0d0sGq6q4ivi414KnOOIkpw1FfZb9TT2ncaK4y5kt9NPg4lfOS5W9tdTPoqdD/pOD6C1uiWvq7+l/9ut+LWuc79N9Wcs0y6NCUVVULRb3Rk6l43PXO/RzgqFSawOKxdJSfWhTqfZLs1t8vG5pZxofTxLoynVqqVKChGSa13a1m21v2ES/PphLk117kujAtmufTTseuW4HGSp1qeOnTnGcdVdGtWyakp3dlwaKzUWOyiKalGthdfc9kk5be+LduF0WLLdEY0VVXTV5qpTlTevK9lLjHkzSh6O6N49JWr1IRd1TlLqFVXdVFy5pJxfpy9f07MtrKbGouK0kvXm6fr3R9Z7kFTEyo43CT6OtGEXFS3OLTlHnZ2lJbeZ6aJ6R1q86uHxMVGtR9Zx3O0tV7ODvbdsZsZzonDETjUVWrScYqC6NpR1U20rcN5sZDo1Rwil0etKU/XnN3k7cOxXuecranTyt6v023Xz6o9I1WK7mS0Xrv1+O5KgAriwAAABKaN4HpcRBPdHry/TuXnYiy96HZZ0dLpJLrVNv6V6vnv8AIm4NPi3LXot2Qc67wqXp1eyJ9H0YSMmvMkYAABkAAGLFB0ryjoqvSRXUqO/YpcV8/PkX81MxwEa1OVOW5rfxT4NEPMx1fXy+voS8TIdFnN6epy4Gxj8DOjUlTmtq8muDXYa5kJRcXo+proyUlqugAB8OgbGDx9Sk9anJxfZufetzNcH2MnF6rY5lFSWj3LLhdOKq2VIRl2rqv6G4tPIcaUv6l9CnAmx4hkRWnMQpcPx5PXl/YtdfTt/cpJfmlf4Ihcfn+IrbJz6vsx6sfdv8SOB52Zl1i0lI9K8OmveMQACKSgAAfQAAAAAAAelGjKclCKu27JdoS1eiPjei1ZvZDlTxFVR+7HbN9nLx3eZ0eEUlZcCPyPKVh6ahvk9snzf0JI1uDjeBXv1fUyebk+PZt0XQyACeQTAAAMgAAGDIAInSDI44iGzZOPqy/wBL7DntehKEnGaaktjTOrsiM9yCGIjddWot0vk+aKnOwfG88Pq/JaYOd4L5J/T+DnYPfF4OdKThUVmvJ9q5o8DNSi4vRo0sZKS1TAAPh0AAAAAAAAAAAAAAAAD7o0ZTajFNt7ktrCWr0R8bS3Z8xi27La3u5l60Z0e6FdJUX2jW72Vy7+Y0e0ZVG1SpZ1OHKPd29pYEaPAwPD/uWdfRdv8Apnc/P8T+3X09X3/4AAXJTmQAAYAABkAAAAAAAAGlmOV068dWpG/JrZJdzKRm+jNaheSWvD2lvX5lw79x0OwaIWThV3rfZ9yZjZllD23XY5IDoGZ6JUKt5R+zlzj6r747ir4/RbEUtqjrx5w2+7eZ6/h91W+mq7o0FGfTbtro+zIcGXG2x/7mCCTtQAAfQAD4AAD6ACTwOjuIq7VBxj7U+qvqyzZZobSp2lVfSS5NWh5cfEm04N1vRaLuyDdnU1eur7Iq+VZDWxD6qtHjN+r4c33F4yjIqeHXV2ye+T9Z/RdhIRglsWxcuB9GgxsGujfq+5QZObZft0XYAAnkEAAAyAADAAAMgAAAAAAAAAAAGDIANXFZdSq/zIRl3pX895E4jQzDS9XWh3O68ncsAPGePXZ9UUz2hfZX9MmioVdA/Yq/1R+jPB6C1uFSHlJF2MEV8Nx36fckriOQv9vsUlaC1v8AMh/ce9LQN/eqr9Mfqy3gLhuOvT7h8RyH6/YruH0Jw8fWc5+OqvcS2EymhS9SnFdtrvze03ASYY9Vf0xSI08i2z6pNmLGQD3PEAAAAAAAAAyAADAAAMgAAAAAAAAAAAAAAAAAGAAAAAAAAAAAAAAAAAAAADIAAMAAA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23" y="1009848"/>
            <a:ext cx="911528" cy="142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" y="1037351"/>
            <a:ext cx="906796" cy="140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2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Conclusion</a:t>
            </a:r>
            <a:endParaRPr lang="fr-FR" dirty="0"/>
          </a:p>
        </p:txBody>
      </p:sp>
      <p:cxnSp>
        <p:nvCxnSpPr>
          <p:cNvPr id="5" name="Connecteur en angle 4"/>
          <p:cNvCxnSpPr/>
          <p:nvPr/>
        </p:nvCxnSpPr>
        <p:spPr>
          <a:xfrm>
            <a:off x="755576" y="908720"/>
            <a:ext cx="2880320" cy="28803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/>
              <a:t> </a:t>
            </a:r>
            <a:r>
              <a:rPr lang="fr-FR" sz="3200" dirty="0" smtClean="0"/>
              <a:t> Pour aller plus loin</a:t>
            </a:r>
            <a:endParaRPr lang="fr-FR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96586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Projets de recherche\2013_Embargo\Communication\Images\logo-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54" y="3245768"/>
            <a:ext cx="1759764" cy="16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limité aux thèses électroniques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341" y="148478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4" y="370832"/>
            <a:ext cx="197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25" y="4509120"/>
            <a:ext cx="2188019" cy="23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 lIns="46800" anchor="ctr"/>
          <a:lstStyle/>
          <a:p>
            <a:pPr lvl="0" rtl="0"/>
            <a:r>
              <a:rPr lang="fr-FR" sz="2800" dirty="0" smtClean="0"/>
              <a:t>Etat de l’art</a:t>
            </a:r>
            <a:endParaRPr lang="fr-FR" sz="2800" dirty="0"/>
          </a:p>
          <a:p>
            <a:pPr lvl="1" rtl="0"/>
            <a:r>
              <a:rPr lang="fr-FR" dirty="0" smtClean="0"/>
              <a:t>Articles</a:t>
            </a:r>
            <a:endParaRPr lang="fr-FR" dirty="0"/>
          </a:p>
          <a:p>
            <a:pPr lvl="1" rtl="0"/>
            <a:r>
              <a:rPr lang="fr-FR" dirty="0" smtClean="0"/>
              <a:t>Conférences</a:t>
            </a:r>
            <a:endParaRPr lang="fr-FR" dirty="0"/>
          </a:p>
          <a:p>
            <a:pPr lvl="1" rtl="0"/>
            <a:r>
              <a:rPr lang="fr-FR" dirty="0" smtClean="0"/>
              <a:t>Liste de discussion</a:t>
            </a:r>
            <a:endParaRPr lang="fr-FR" dirty="0"/>
          </a:p>
          <a:p>
            <a:pPr lvl="1" rtl="0"/>
            <a:r>
              <a:rPr lang="fr-FR" dirty="0" smtClean="0"/>
              <a:t>Contact</a:t>
            </a:r>
            <a:endParaRPr lang="fr-FR" dirty="0"/>
          </a:p>
          <a:p>
            <a:pPr lvl="0" rtl="0"/>
            <a:r>
              <a:rPr lang="fr-FR" sz="2800" dirty="0" smtClean="0"/>
              <a:t>Données empiriques</a:t>
            </a:r>
            <a:endParaRPr lang="fr-FR" sz="2800" dirty="0"/>
          </a:p>
          <a:p>
            <a:pPr lvl="0" rtl="0"/>
            <a:r>
              <a:rPr lang="fr-FR" sz="2800" dirty="0" smtClean="0"/>
              <a:t>Discussion</a:t>
            </a:r>
            <a:endParaRPr lang="fr-FR" sz="2800" dirty="0"/>
          </a:p>
          <a:p>
            <a:pPr lvl="0"/>
            <a:endParaRPr lang="fr-FR" dirty="0"/>
          </a:p>
        </p:txBody>
      </p:sp>
      <p:pic>
        <p:nvPicPr>
          <p:cNvPr id="1030" name="Picture 6" descr="F:\Projets de recherche\2013_Embargo\Communication\Images\site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95" y="4199647"/>
            <a:ext cx="18573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Projets de recherche\2013_Embargo\Communication\Images\PUC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06" y="2132856"/>
            <a:ext cx="1042857" cy="17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22" y="1595912"/>
            <a:ext cx="152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09" y="2293268"/>
            <a:ext cx="2375248" cy="2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300513"/>
              </p:ext>
            </p:extLst>
          </p:nvPr>
        </p:nvGraphicFramePr>
        <p:xfrm>
          <a:off x="107504" y="1600816"/>
          <a:ext cx="916529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smtClean="0"/>
              <a:t>Typologie des restrictions d’accès</a:t>
            </a:r>
            <a:endParaRPr lang="fr-FR" sz="3200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04584"/>
              </p:ext>
            </p:extLst>
          </p:nvPr>
        </p:nvGraphicFramePr>
        <p:xfrm>
          <a:off x="107504" y="1600816"/>
          <a:ext cx="916529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smtClean="0"/>
              <a:t>Université de Lorraine</a:t>
            </a: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5" y="1412777"/>
            <a:ext cx="6686873" cy="40920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6" y="4797152"/>
            <a:ext cx="531515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8547"/>
              </p:ext>
            </p:extLst>
          </p:nvPr>
        </p:nvGraphicFramePr>
        <p:xfrm>
          <a:off x="107504" y="1600816"/>
          <a:ext cx="916529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smtClean="0"/>
              <a:t>Florida State </a:t>
            </a:r>
            <a:r>
              <a:rPr lang="fr-FR" sz="3200" dirty="0" err="1" smtClean="0"/>
              <a:t>University</a:t>
            </a:r>
            <a:endParaRPr lang="fr-FR" sz="3200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2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045370"/>
              </p:ext>
            </p:extLst>
          </p:nvPr>
        </p:nvGraphicFramePr>
        <p:xfrm>
          <a:off x="107504" y="1600816"/>
          <a:ext cx="916529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err="1" smtClean="0"/>
              <a:t>University</a:t>
            </a:r>
            <a:r>
              <a:rPr lang="fr-FR" sz="3200" dirty="0" smtClean="0"/>
              <a:t> of Texas </a:t>
            </a:r>
            <a:endParaRPr lang="fr-FR" sz="3200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4000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0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414796"/>
              </p:ext>
            </p:extLst>
          </p:nvPr>
        </p:nvGraphicFramePr>
        <p:xfrm>
          <a:off x="107504" y="1600816"/>
          <a:ext cx="916529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err="1" smtClean="0"/>
              <a:t>University</a:t>
            </a:r>
            <a:r>
              <a:rPr lang="fr-FR" sz="3200" dirty="0" smtClean="0"/>
              <a:t> of Amherst</a:t>
            </a:r>
            <a:endParaRPr lang="fr-FR" sz="3200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1451452"/>
            <a:ext cx="8357438" cy="51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32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Etat de l’art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003530"/>
              </p:ext>
            </p:extLst>
          </p:nvPr>
        </p:nvGraphicFramePr>
        <p:xfrm>
          <a:off x="107504" y="1600816"/>
          <a:ext cx="916529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en angle 4"/>
          <p:cNvCxnSpPr>
            <a:endCxn id="6" idx="1"/>
          </p:cNvCxnSpPr>
          <p:nvPr/>
        </p:nvCxnSpPr>
        <p:spPr>
          <a:xfrm>
            <a:off x="755576" y="908720"/>
            <a:ext cx="2736304" cy="2439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581201"/>
            <a:ext cx="84419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sz="3200" dirty="0" smtClean="0"/>
              <a:t>PUC Rio</a:t>
            </a:r>
            <a:endParaRPr lang="fr-FR" sz="3200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6DA8-907E-4F32-BC39-2382C8973E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4201"/>
            <a:ext cx="8424936" cy="49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iFK5pyUSW0aZW2dkLrhe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iFK5pyUSW0aZW2dkLrhe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iFK5pyUSW0aZW2dkLrhe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  <p:tag name="THINKCELLSHAPEDONOTDELETE" val="piFK5pyUSW0aZW2dkLrhe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  <p:tag name="THINKCELLSHAPEDONOTDELETE" val="pCCqjrs_1p0WmLdmb_CGv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  <p:tag name="THINKCELLSHAPEDONOTDELETE" val="pCCqjrs_1p0WmLdmb_CGv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  <p:tag name="THINKCELLSHAPEDONOTDELETE" val="pCCqjrs_1p0WmLdmb_CGv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  <p:tag name="THINKCELLSHAPEDONOTDELETE" val="pCCqjrs_1p0WmLdmb_CGvOg"/>
</p:tagLst>
</file>

<file path=ppt/theme/theme1.xml><?xml version="1.0" encoding="utf-8"?>
<a:theme xmlns:a="http://schemas.openxmlformats.org/drawingml/2006/main" name="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D05104"/>
        </a:lt2>
        <a:accent1>
          <a:srgbClr val="E26D04"/>
        </a:accent1>
        <a:accent2>
          <a:srgbClr val="F29D02"/>
        </a:accent2>
        <a:accent3>
          <a:srgbClr val="FFFFFF"/>
        </a:accent3>
        <a:accent4>
          <a:srgbClr val="404040"/>
        </a:accent4>
        <a:accent5>
          <a:srgbClr val="EEBAAA"/>
        </a:accent5>
        <a:accent6>
          <a:srgbClr val="DB8E02"/>
        </a:accent6>
        <a:hlink>
          <a:srgbClr val="F7A8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624</Words>
  <Application>Microsoft Office PowerPoint</Application>
  <PresentationFormat>Affichage à l'écran (4:3)</PresentationFormat>
  <Paragraphs>175</Paragraphs>
  <Slides>20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powerpoint-template</vt:lpstr>
      <vt:lpstr>3_Default Theme</vt:lpstr>
      <vt:lpstr>Secret  et libre accès des thèses électroniques</vt:lpstr>
      <vt:lpstr>Présentation PowerPoint</vt:lpstr>
      <vt:lpstr>L’accès limité aux thèses électroniques</vt:lpstr>
      <vt:lpstr>Etat de l’art</vt:lpstr>
      <vt:lpstr>Etat de l’art</vt:lpstr>
      <vt:lpstr>Etat de l’art</vt:lpstr>
      <vt:lpstr>Etat de l’art</vt:lpstr>
      <vt:lpstr>Etat de l’art</vt:lpstr>
      <vt:lpstr>Etat de l’art</vt:lpstr>
      <vt:lpstr>Etat de l’art</vt:lpstr>
      <vt:lpstr>Etat de l’art</vt:lpstr>
      <vt:lpstr>Etat de l’art</vt:lpstr>
      <vt:lpstr>Etat de l’art</vt:lpstr>
      <vt:lpstr>Etat de l’art</vt:lpstr>
      <vt:lpstr>Enquête</vt:lpstr>
      <vt:lpstr>Enquête</vt:lpstr>
      <vt:lpstr>Discussion</vt:lpstr>
      <vt:lpstr>Discussion</vt:lpstr>
      <vt:lpstr>Discussion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  et libre accès des thèses électroniques</dc:title>
  <dc:creator>Hélène</dc:creator>
  <cp:lastModifiedBy>PROST, Helene</cp:lastModifiedBy>
  <cp:revision>83</cp:revision>
  <dcterms:created xsi:type="dcterms:W3CDTF">2013-03-27T22:18:59Z</dcterms:created>
  <dcterms:modified xsi:type="dcterms:W3CDTF">2013-04-08T23:02:11Z</dcterms:modified>
</cp:coreProperties>
</file>